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8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rdia New" panose="020B0304020202020204" pitchFamily="34" charset="-34"/>
      <p:regular r:id="rId31"/>
      <p:bold r:id="rId32"/>
      <p:italic r:id="rId33"/>
      <p:boldItalic r:id="rId34"/>
    </p:embeddedFont>
    <p:embeddedFont>
      <p:font typeface="Angsana New" panose="02020603050405020304" pitchFamily="18" charset="-34"/>
      <p:regular r:id="rId35"/>
      <p:bold r:id="rId36"/>
      <p:italic r:id="rId37"/>
      <p:boldItalic r:id="rId38"/>
    </p:embeddedFont>
    <p:embeddedFont>
      <p:font typeface="TH Chakra Petch" panose="02000506000000020004" pitchFamily="2" charset="-34"/>
      <p:regular r:id="rId39"/>
      <p:bold r:id="rId40"/>
      <p:italic r:id="rId41"/>
      <p:boldItalic r:id="rId42"/>
    </p:embeddedFont>
    <p:embeddedFont>
      <p:font typeface="TH Kodchasal" panose="02000506000000020004" pitchFamily="2" charset="-34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4" autoAdjust="0"/>
    <p:restoredTop sz="94660"/>
  </p:normalViewPr>
  <p:slideViewPr>
    <p:cSldViewPr snapToGrid="0">
      <p:cViewPr varScale="1">
        <p:scale>
          <a:sx n="97" d="100"/>
          <a:sy n="97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6EA2-DC1D-4403-9940-28B88A9634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1D1E-8BFD-4046-A8BD-82A7981E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1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6EA2-DC1D-4403-9940-28B88A9634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1D1E-8BFD-4046-A8BD-82A7981E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2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6EA2-DC1D-4403-9940-28B88A9634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1D1E-8BFD-4046-A8BD-82A7981E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5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6EA2-DC1D-4403-9940-28B88A9634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1D1E-8BFD-4046-A8BD-82A7981E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6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6EA2-DC1D-4403-9940-28B88A9634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1D1E-8BFD-4046-A8BD-82A7981E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2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6EA2-DC1D-4403-9940-28B88A9634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1D1E-8BFD-4046-A8BD-82A7981E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8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6EA2-DC1D-4403-9940-28B88A9634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1D1E-8BFD-4046-A8BD-82A7981E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3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6EA2-DC1D-4403-9940-28B88A9634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1D1E-8BFD-4046-A8BD-82A7981E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1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6EA2-DC1D-4403-9940-28B88A9634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1D1E-8BFD-4046-A8BD-82A7981E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1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6EA2-DC1D-4403-9940-28B88A9634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1D1E-8BFD-4046-A8BD-82A7981E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7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6EA2-DC1D-4403-9940-28B88A9634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1D1E-8BFD-4046-A8BD-82A7981E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6EA2-DC1D-4403-9940-28B88A9634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11D1E-8BFD-4046-A8BD-82A7981E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2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microsoft.com/office/2007/relationships/hdphoto" Target="../media/hdphoto8.wdp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microsoft.com/office/2007/relationships/hdphoto" Target="../media/hdphoto4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microsoft.com/office/2007/relationships/hdphoto" Target="../media/hdphoto9.wdp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microsoft.com/office/2007/relationships/hdphoto" Target="../media/hdphoto11.wdp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1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microsoft.com/office/2007/relationships/hdphoto" Target="../media/hdphoto5.wdp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6.wdp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microsoft.com/office/2007/relationships/hdphoto" Target="../media/hdphoto7.wdp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95877" y="1520330"/>
            <a:ext cx="8527311" cy="1776231"/>
          </a:xfrm>
        </p:spPr>
        <p:txBody>
          <a:bodyPr>
            <a:noAutofit/>
          </a:bodyPr>
          <a:lstStyle/>
          <a:p>
            <a:r>
              <a:rPr lang="th-TH" sz="7200" b="1" dirty="0">
                <a:solidFill>
                  <a:srgbClr val="FF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อุปกรณ์</a:t>
            </a:r>
            <a:r>
              <a:rPr lang="th-TH" sz="7200" b="1" dirty="0">
                <a:solidFill>
                  <a:srgbClr val="0070C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คอมพิวเตอร์</a:t>
            </a:r>
            <a:endParaRPr lang="en-US" sz="7200" b="1" dirty="0">
              <a:solidFill>
                <a:srgbClr val="0070C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22189" y="3901678"/>
            <a:ext cx="6858000" cy="124182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5600" l="0" r="100000">
                        <a14:foregroundMark x1="3320" y1="48800" x2="3320" y2="48800"/>
                        <a14:foregroundMark x1="3125" y1="60800" x2="3125" y2="60800"/>
                        <a14:foregroundMark x1="3125" y1="60800" x2="3125" y2="60800"/>
                        <a14:foregroundMark x1="4102" y1="86400" x2="4102" y2="86400"/>
                        <a14:foregroundMark x1="26563" y1="90400" x2="26563" y2="90400"/>
                        <a14:foregroundMark x1="14648" y1="47600" x2="14648" y2="47600"/>
                        <a14:foregroundMark x1="12109" y1="46000" x2="12109" y2="46000"/>
                        <a14:foregroundMark x1="5078" y1="90800" x2="5078" y2="90800"/>
                        <a14:foregroundMark x1="5469" y1="95600" x2="5469" y2="95600"/>
                        <a14:foregroundMark x1="5469" y1="95600" x2="5469" y2="95600"/>
                        <a14:foregroundMark x1="64453" y1="59600" x2="64453" y2="59600"/>
                        <a14:foregroundMark x1="66992" y1="58800" x2="66992" y2="58800"/>
                        <a14:foregroundMark x1="66992" y1="58800" x2="66992" y2="58800"/>
                        <a14:foregroundMark x1="65039" y1="55200" x2="65039" y2="55200"/>
                        <a14:foregroundMark x1="61523" y1="60000" x2="61523" y2="60000"/>
                        <a14:foregroundMark x1="61523" y1="60000" x2="61523" y2="60000"/>
                        <a14:foregroundMark x1="58789" y1="60000" x2="58789" y2="60000"/>
                        <a14:foregroundMark x1="57813" y1="59600" x2="57813" y2="59600"/>
                        <a14:foregroundMark x1="60547" y1="63600" x2="60547" y2="63600"/>
                        <a14:foregroundMark x1="65625" y1="56400" x2="65625" y2="56400"/>
                        <a14:foregroundMark x1="59961" y1="56000" x2="59961" y2="56000"/>
                        <a14:foregroundMark x1="57617" y1="56400" x2="57617" y2="56400"/>
                        <a14:foregroundMark x1="64844" y1="64800" x2="64844" y2="64800"/>
                        <a14:foregroundMark x1="62500" y1="63600" x2="62500" y2="63600"/>
                        <a14:foregroundMark x1="72656" y1="64000" x2="72656" y2="64000"/>
                        <a14:foregroundMark x1="74805" y1="58800" x2="74805" y2="58800"/>
                        <a14:foregroundMark x1="76367" y1="60400" x2="76367" y2="60400"/>
                        <a14:foregroundMark x1="70508" y1="60400" x2="70508" y2="60400"/>
                        <a14:foregroundMark x1="68164" y1="65600" x2="68164" y2="65600"/>
                        <a14:foregroundMark x1="68164" y1="65600" x2="68164" y2="65600"/>
                        <a14:foregroundMark x1="77344" y1="62400" x2="77344" y2="62400"/>
                        <a14:foregroundMark x1="72461" y1="60000" x2="72461" y2="60000"/>
                        <a14:foregroundMark x1="71875" y1="56800" x2="71875" y2="56800"/>
                        <a14:foregroundMark x1="74414" y1="56400" x2="74414" y2="56400"/>
                        <a14:foregroundMark x1="81250" y1="63200" x2="81250" y2="63200"/>
                        <a14:foregroundMark x1="84766" y1="59200" x2="84766" y2="59200"/>
                        <a14:foregroundMark x1="85742" y1="62400" x2="85742" y2="62400"/>
                        <a14:foregroundMark x1="84766" y1="55200" x2="84766" y2="55200"/>
                        <a14:foregroundMark x1="86719" y1="55200" x2="86719" y2="55200"/>
                        <a14:foregroundMark x1="83789" y1="56400" x2="83789" y2="56400"/>
                        <a14:foregroundMark x1="87891" y1="61600" x2="87891" y2="61600"/>
                        <a14:foregroundMark x1="90039" y1="61200" x2="90039" y2="61200"/>
                        <a14:foregroundMark x1="91797" y1="59600" x2="91797" y2="59600"/>
                        <a14:foregroundMark x1="95313" y1="59600" x2="95313" y2="59600"/>
                        <a14:foregroundMark x1="61719" y1="76000" x2="61719" y2="76000"/>
                        <a14:foregroundMark x1="1367" y1="58400" x2="1367" y2="58400"/>
                        <a14:foregroundMark x1="2539" y1="51200" x2="2539" y2="51200"/>
                        <a14:foregroundMark x1="2344" y1="57200" x2="2344" y2="57200"/>
                        <a14:foregroundMark x1="1367" y1="68800" x2="1367" y2="68800"/>
                        <a14:foregroundMark x1="10742" y1="52000" x2="10742" y2="52000"/>
                        <a14:foregroundMark x1="2148" y1="76000" x2="2148" y2="76000"/>
                        <a14:backgroundMark x1="53320" y1="90400" x2="53320" y2="90400"/>
                        <a14:backgroundMark x1="58398" y1="87600" x2="58398" y2="87600"/>
                        <a14:backgroundMark x1="66211" y1="84800" x2="66211" y2="84800"/>
                        <a14:backgroundMark x1="46484" y1="82000" x2="46484" y2="82000"/>
                        <a14:backgroundMark x1="42773" y1="81600" x2="42773" y2="81600"/>
                        <a14:backgroundMark x1="42773" y1="80800" x2="42773" y2="80800"/>
                        <a14:backgroundMark x1="1563" y1="85600" x2="1563" y2="85600"/>
                        <a14:backgroundMark x1="4883" y1="98800" x2="4883" y2="98800"/>
                        <a14:backgroundMark x1="3125" y1="92000" x2="3125" y2="92000"/>
                        <a14:backgroundMark x1="1172" y1="91200" x2="1172" y2="91200"/>
                        <a14:backgroundMark x1="2148" y1="64800" x2="2148" y2="64800"/>
                        <a14:backgroundMark x1="2148" y1="64800" x2="2148" y2="64800"/>
                        <a14:backgroundMark x1="2148" y1="54800" x2="2148" y2="5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9805">
            <a:off x="273977" y="484425"/>
            <a:ext cx="48768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6" b="98222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74" y="147192"/>
            <a:ext cx="3274142" cy="2369866"/>
          </a:xfrm>
          <a:prstGeom prst="rect">
            <a:avLst/>
          </a:prstGeom>
        </p:spPr>
      </p:pic>
      <p:sp>
        <p:nvSpPr>
          <p:cNvPr id="3" name="ลูกศรขวาท้ายขีด 2">
            <a:hlinkClick r:id="" action="ppaction://hlinkshowjump?jump=previousslide"/>
          </p:cNvPr>
          <p:cNvSpPr/>
          <p:nvPr/>
        </p:nvSpPr>
        <p:spPr>
          <a:xfrm rot="10800000">
            <a:off x="538652" y="3733695"/>
            <a:ext cx="1455175" cy="1229033"/>
          </a:xfrm>
          <a:prstGeom prst="stripedRightArrow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กล่องข้อความ 3">
            <a:hlinkClick r:id="" action="ppaction://hlinkshowjump?jump=previousslide"/>
          </p:cNvPr>
          <p:cNvSpPr txBox="1"/>
          <p:nvPr/>
        </p:nvSpPr>
        <p:spPr>
          <a:xfrm>
            <a:off x="751228" y="4068651"/>
            <a:ext cx="126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ย้อนกลับ</a:t>
            </a:r>
            <a:endParaRPr lang="en-US" sz="2800" b="1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5" name="ลูกศรขวาท้ายขีด 4">
            <a:hlinkClick r:id="" action="ppaction://hlinkshowjump?jump=nextslide"/>
          </p:cNvPr>
          <p:cNvSpPr/>
          <p:nvPr/>
        </p:nvSpPr>
        <p:spPr>
          <a:xfrm>
            <a:off x="6955642" y="3733695"/>
            <a:ext cx="1455175" cy="1229033"/>
          </a:xfrm>
          <a:prstGeom prst="stripedRightArrow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กล่องข้อความ 5">
            <a:hlinkClick r:id="" action="ppaction://hlinkshowjump?jump=nextslide"/>
          </p:cNvPr>
          <p:cNvSpPr txBox="1"/>
          <p:nvPr/>
        </p:nvSpPr>
        <p:spPr>
          <a:xfrm>
            <a:off x="7142456" y="4076769"/>
            <a:ext cx="126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ข้อถัดไป</a:t>
            </a:r>
            <a:endParaRPr lang="en-US" sz="2800" b="1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266239" y="2314871"/>
            <a:ext cx="66564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เมาส์</a:t>
            </a:r>
            <a:r>
              <a:rPr lang="th-TH" sz="1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(</a:t>
            </a:r>
            <a:r>
              <a:rPr lang="en-US" sz="1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Mouse</a:t>
            </a:r>
            <a:r>
              <a:rPr lang="en-US" sz="1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) </a:t>
            </a:r>
            <a:r>
              <a:rPr lang="th-TH" sz="1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คืออุปกรณ์ที่ใช้ในการควบคุมตัวชี้บนจอคอมพิวเตอร์ (</a:t>
            </a:r>
            <a:r>
              <a:rPr lang="en-US" sz="1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pointing device) </a:t>
            </a:r>
            <a:r>
              <a:rPr lang="th-TH" sz="1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เป็นอุปกรณ์สำคัญในการใช้งานคอมพิวเตอร์ชิ้นหนึ่ง ซึ่งปัจจุบันถูกออกแบบมาให้มีรูปร่าง ลักษณะ สีสัน </a:t>
            </a:r>
            <a:r>
              <a:rPr lang="th-TH" sz="1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ต่าง ๆ กัน </a:t>
            </a:r>
            <a:r>
              <a:rPr lang="th-TH" sz="1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บางรุ่นมีไฟประดับให้สวยงาม เพื่อให้เมาะสมกับการใช้งานในแต่ละประเภทและความชื่นชอบของผู้ใช้ เช่นมีขนาดเล็ก มีส่วน</a:t>
            </a:r>
            <a:r>
              <a:rPr lang="th-TH" sz="1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โค้ง</a:t>
            </a:r>
            <a:endParaRPr lang="en-US" sz="18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13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78" l="889" r="94667">
                        <a14:foregroundMark x1="80000" y1="52889" x2="80000" y2="52889"/>
                        <a14:foregroundMark x1="57778" y1="49333" x2="57778" y2="49333"/>
                        <a14:foregroundMark x1="48889" y1="68444" x2="48889" y2="68444"/>
                        <a14:foregroundMark x1="79556" y1="60000" x2="79556" y2="60000"/>
                        <a14:foregroundMark x1="12889" y1="74222" x2="12889" y2="74222"/>
                        <a14:foregroundMark x1="8889" y1="71111" x2="8889" y2="71111"/>
                        <a14:foregroundMark x1="52444" y1="43111" x2="52444" y2="43111"/>
                        <a14:backgroundMark x1="70222" y1="35111" x2="70222" y2="35111"/>
                        <a14:backgroundMark x1="19111" y1="80444" x2="19111" y2="80444"/>
                        <a14:backgroundMark x1="6222" y1="68444" x2="6222" y2="6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70" y="186393"/>
            <a:ext cx="3720662" cy="3145386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46844" y="3789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671144" y="378942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95444" y="378942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6844" y="14714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671144" y="14714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995444" y="14714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6</a:t>
            </a:r>
            <a:endParaRPr lang="en-US" sz="36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46844" y="2563945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7</a:t>
            </a:r>
            <a:endParaRPr lang="en-US" sz="3600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671144" y="25639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8</a:t>
            </a:r>
            <a:endParaRPr lang="en-US" sz="3600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995444" y="25639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9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46844" y="3656445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10</a:t>
            </a:r>
            <a:endParaRPr lang="en-US" sz="3600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671144" y="36564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11</a:t>
            </a:r>
            <a:endParaRPr lang="en-US" sz="3600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995444" y="36564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12</a:t>
            </a:r>
            <a:endParaRPr lang="en-US" sz="3600" dirty="0"/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2667" r="98222">
                        <a14:foregroundMark x1="48889" y1="49333" x2="48889" y2="49333"/>
                        <a14:foregroundMark x1="51111" y1="67556" x2="51111" y2="67556"/>
                        <a14:foregroundMark x1="67111" y1="33778" x2="67111" y2="33778"/>
                        <a14:foregroundMark x1="84444" y1="40444" x2="84444" y2="40444"/>
                        <a14:foregroundMark x1="80889" y1="58222" x2="80889" y2="58222"/>
                        <a14:foregroundMark x1="76444" y1="58667" x2="76444" y2="58667"/>
                        <a14:backgroundMark x1="17778" y1="82667" x2="17778" y2="8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66" y="1103705"/>
            <a:ext cx="1965437" cy="1524087"/>
          </a:xfrm>
          <a:prstGeom prst="rect">
            <a:avLst/>
          </a:prstGeom>
        </p:spPr>
      </p:pic>
      <p:sp>
        <p:nvSpPr>
          <p:cNvPr id="16" name="สี่เหลี่ยมผืนผ้ามุมมน 15"/>
          <p:cNvSpPr/>
          <p:nvPr/>
        </p:nvSpPr>
        <p:spPr>
          <a:xfrm>
            <a:off x="5023262" y="2559442"/>
            <a:ext cx="1723697" cy="650777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ซีพียู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5023262" y="3295167"/>
            <a:ext cx="1723697" cy="6507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แฟลช</a:t>
            </a:r>
            <a:r>
              <a:rPr lang="th-TH" sz="2800" b="1" dirty="0" err="1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ไดร์ฟ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5023262" y="4040245"/>
            <a:ext cx="1723697" cy="65077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err="1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เค</a:t>
            </a:r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สคอมพิวเตอร์</a:t>
            </a:r>
            <a:endParaRPr lang="en-US" sz="24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9" name="สี่เหลี่ยมผืนผ้ามุมมน 18">
            <a:hlinkClick r:id="" action="ppaction://hlinkshowjump?jump=nextslide"/>
          </p:cNvPr>
          <p:cNvSpPr/>
          <p:nvPr/>
        </p:nvSpPr>
        <p:spPr>
          <a:xfrm>
            <a:off x="6826434" y="1566943"/>
            <a:ext cx="1228729" cy="46110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คำอธิบาย</a:t>
            </a:r>
            <a:endParaRPr lang="en-US" sz="24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20" name="รูปภาพ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41818" y1="46448" x2="41818" y2="46448"/>
                        <a14:backgroundMark x1="35636" y1="71038" x2="35636" y2="71038"/>
                        <a14:backgroundMark x1="31636" y1="66667" x2="31636" y2="66667"/>
                        <a14:backgroundMark x1="45091" y1="85246" x2="45091" y2="85246"/>
                        <a14:backgroundMark x1="56000" y1="21858" x2="56000" y2="21858"/>
                        <a14:backgroundMark x1="72727" y1="26230" x2="72727" y2="26230"/>
                        <a14:backgroundMark x1="30182" y1="61749" x2="30182" y2="61749"/>
                        <a14:backgroundMark x1="27273" y1="45902" x2="27273" y2="45902"/>
                        <a14:backgroundMark x1="44364" y1="82514" x2="44364" y2="82514"/>
                        <a14:backgroundMark x1="41455" y1="81967" x2="41455" y2="81967"/>
                        <a14:backgroundMark x1="41455" y1="82514" x2="41818" y2="84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52" y="3019097"/>
            <a:ext cx="1534511" cy="1021148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857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549" y="2494024"/>
            <a:ext cx="654516" cy="748019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857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549" y="3985422"/>
            <a:ext cx="654516" cy="748019"/>
          </a:xfrm>
          <a:prstGeom prst="rect">
            <a:avLst/>
          </a:prstGeom>
        </p:spPr>
      </p:pic>
      <p:sp>
        <p:nvSpPr>
          <p:cNvPr id="23" name="กล่องข้อความ 22"/>
          <p:cNvSpPr txBox="1"/>
          <p:nvPr/>
        </p:nvSpPr>
        <p:spPr>
          <a:xfrm>
            <a:off x="4393318" y="131136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ภาพนี้เป็นภาพของอุปกรณ์คอมพิวเตอร์ใด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4" name="วงรี 23"/>
          <p:cNvSpPr/>
          <p:nvPr/>
        </p:nvSpPr>
        <p:spPr>
          <a:xfrm>
            <a:off x="7981254" y="595772"/>
            <a:ext cx="1019840" cy="9784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1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คะแนน</a:t>
            </a:r>
            <a:endParaRPr lang="en-US" sz="1400" b="1" dirty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790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2667" r="98222">
                        <a14:foregroundMark x1="48889" y1="49333" x2="48889" y2="49333"/>
                        <a14:foregroundMark x1="51111" y1="67556" x2="51111" y2="67556"/>
                        <a14:foregroundMark x1="67111" y1="33778" x2="67111" y2="33778"/>
                        <a14:foregroundMark x1="84444" y1="40444" x2="84444" y2="40444"/>
                        <a14:foregroundMark x1="80889" y1="58222" x2="80889" y2="58222"/>
                        <a14:foregroundMark x1="76444" y1="58667" x2="76444" y2="58667"/>
                        <a14:backgroundMark x1="17778" y1="82667" x2="17778" y2="8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48" y="336243"/>
            <a:ext cx="3825766" cy="2245024"/>
          </a:xfrm>
          <a:prstGeom prst="rect">
            <a:avLst/>
          </a:prstGeom>
        </p:spPr>
      </p:pic>
      <p:sp>
        <p:nvSpPr>
          <p:cNvPr id="3" name="ลูกศรขวาท้ายขีด 2">
            <a:hlinkClick r:id="" action="ppaction://hlinkshowjump?jump=previousslide"/>
          </p:cNvPr>
          <p:cNvSpPr/>
          <p:nvPr/>
        </p:nvSpPr>
        <p:spPr>
          <a:xfrm rot="10800000">
            <a:off x="538652" y="3733695"/>
            <a:ext cx="1455175" cy="1229033"/>
          </a:xfrm>
          <a:prstGeom prst="stripedRightArrow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กล่องข้อความ 3">
            <a:hlinkClick r:id="" action="ppaction://hlinkshowjump?jump=previousslide"/>
          </p:cNvPr>
          <p:cNvSpPr txBox="1"/>
          <p:nvPr/>
        </p:nvSpPr>
        <p:spPr>
          <a:xfrm>
            <a:off x="751228" y="4068651"/>
            <a:ext cx="126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ย้อนกลับ</a:t>
            </a:r>
            <a:endParaRPr lang="en-US" sz="2800" b="1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5" name="ลูกศรขวาท้ายขีด 4">
            <a:hlinkClick r:id="" action="ppaction://hlinkshowjump?jump=nextslide"/>
          </p:cNvPr>
          <p:cNvSpPr/>
          <p:nvPr/>
        </p:nvSpPr>
        <p:spPr>
          <a:xfrm>
            <a:off x="6955642" y="3733695"/>
            <a:ext cx="1455175" cy="1229033"/>
          </a:xfrm>
          <a:prstGeom prst="stripedRightArrow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กล่องข้อความ 5">
            <a:hlinkClick r:id="" action="ppaction://hlinkshowjump?jump=nextslide"/>
          </p:cNvPr>
          <p:cNvSpPr txBox="1"/>
          <p:nvPr/>
        </p:nvSpPr>
        <p:spPr>
          <a:xfrm>
            <a:off x="7142456" y="4076769"/>
            <a:ext cx="126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ข้อถัดไป</a:t>
            </a:r>
            <a:endParaRPr lang="en-US" sz="2800" b="1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266239" y="2150906"/>
            <a:ext cx="6587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Flash Drive </a:t>
            </a:r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นับเป็นอุปกรณ์อิเล็กทรอนิกส์ชนิดหนึ่ง ที่ใช้ในการเก็บบันทึกข้อมูลคล้ายกับฮาร์ดดิสก์ทั่วไป แต่พกพาได้สะดวกกว่า ซึ่งสามารถต่อเข้ากับเครื่องคอมพิวเตอร์ทางยูเอสบีพอร์ตถ่ายโอนข้อมูลด้วย การแปลงค่าด้วยกระแสไฟฟ้า</a:t>
            </a:r>
            <a:endParaRPr lang="en-US" sz="24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937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006" r="89809">
                        <a14:foregroundMark x1="55414" y1="2660" x2="55414" y2="2660"/>
                        <a14:foregroundMark x1="77070" y1="3191" x2="77070" y2="3191"/>
                        <a14:foregroundMark x1="80255" y1="4787" x2="80255" y2="4787"/>
                        <a14:foregroundMark x1="84713" y1="10638" x2="84713" y2="10638"/>
                        <a14:foregroundMark x1="84713" y1="20213" x2="84713" y2="20213"/>
                        <a14:foregroundMark x1="84076" y1="29787" x2="84076" y2="29787"/>
                        <a14:foregroundMark x1="64968" y1="70213" x2="64968" y2="70213"/>
                        <a14:foregroundMark x1="77070" y1="70213" x2="77070" y2="70213"/>
                        <a14:foregroundMark x1="83439" y1="35106" x2="83439" y2="35106"/>
                        <a14:foregroundMark x1="84076" y1="62234" x2="84076" y2="62234"/>
                        <a14:foregroundMark x1="82166" y1="69149" x2="82166" y2="69149"/>
                        <a14:foregroundMark x1="80892" y1="96809" x2="80892" y2="96809"/>
                        <a14:foregroundMark x1="83439" y1="53191" x2="83439" y2="53191"/>
                        <a14:foregroundMark x1="57325" y1="1064" x2="57325" y2="1064"/>
                        <a14:foregroundMark x1="59236" y1="1064" x2="59236" y2="1064"/>
                        <a14:foregroundMark x1="64968" y1="532" x2="64968" y2="532"/>
                        <a14:foregroundMark x1="67516" y1="532" x2="67516" y2="532"/>
                        <a14:foregroundMark x1="70701" y1="532" x2="70701" y2="532"/>
                        <a14:foregroundMark x1="73248" y1="1064" x2="73248" y2="1064"/>
                        <a14:foregroundMark x1="75159" y1="532" x2="75159" y2="532"/>
                        <a14:foregroundMark x1="77070" y1="532" x2="77070" y2="532"/>
                        <a14:foregroundMark x1="79618" y1="1596" x2="79618" y2="1596"/>
                        <a14:foregroundMark x1="81529" y1="1064" x2="81529" y2="1064"/>
                        <a14:foregroundMark x1="54777" y1="1064" x2="54777" y2="1064"/>
                        <a14:foregroundMark x1="53503" y1="1064" x2="53503" y2="1064"/>
                        <a14:foregroundMark x1="56051" y1="2128" x2="56051" y2="2128"/>
                        <a14:foregroundMark x1="56051" y1="1064" x2="56051" y2="1064"/>
                        <a14:foregroundMark x1="58599" y1="1064" x2="58599" y2="1064"/>
                        <a14:foregroundMark x1="61783" y1="1064" x2="61783" y2="1064"/>
                        <a14:foregroundMark x1="52229" y1="532" x2="52229" y2="532"/>
                        <a14:foregroundMark x1="52229" y1="532" x2="52229" y2="532"/>
                        <a14:foregroundMark x1="56688" y1="1596" x2="56688" y2="1596"/>
                        <a14:foregroundMark x1="56688" y1="1596" x2="56688" y2="1596"/>
                        <a14:foregroundMark x1="61146" y1="1596" x2="61146" y2="1596"/>
                        <a14:foregroundMark x1="63057" y1="1596" x2="63057" y2="1596"/>
                        <a14:foregroundMark x1="66879" y1="2128" x2="66879" y2="2128"/>
                        <a14:foregroundMark x1="66879" y1="2128" x2="66879" y2="2128"/>
                        <a14:foregroundMark x1="64968" y1="2660" x2="64968" y2="2660"/>
                        <a14:backgroundMark x1="54777" y1="1064" x2="54777" y2="1064"/>
                        <a14:backgroundMark x1="60510" y1="1064" x2="60510" y2="10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" y="557048"/>
            <a:ext cx="3552497" cy="4035973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04803" y="3789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629103" y="378942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53403" y="378942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4803" y="14714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629103" y="14714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953403" y="14714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6</a:t>
            </a:r>
            <a:endParaRPr lang="en-US" sz="36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04803" y="2563945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7</a:t>
            </a:r>
            <a:endParaRPr lang="en-US" sz="3600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629103" y="25639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8</a:t>
            </a:r>
            <a:endParaRPr lang="en-US" sz="3600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953403" y="25639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9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04803" y="3656445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10</a:t>
            </a:r>
            <a:endParaRPr lang="en-US" sz="3600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629103" y="36564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11</a:t>
            </a:r>
            <a:endParaRPr lang="en-US" sz="3600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953403" y="36564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12</a:t>
            </a:r>
            <a:endParaRPr lang="en-US" sz="3600" dirty="0"/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2420" y1="64362" x2="62420" y2="64362"/>
                        <a14:foregroundMark x1="57325" y1="70213" x2="57325" y2="70213"/>
                        <a14:foregroundMark x1="69427" y1="45213" x2="69427" y2="45213"/>
                        <a14:foregroundMark x1="84076" y1="22872" x2="84076" y2="22872"/>
                        <a14:foregroundMark x1="84076" y1="31915" x2="84076" y2="31915"/>
                        <a14:foregroundMark x1="84076" y1="31915" x2="84076" y2="31915"/>
                        <a14:foregroundMark x1="66242" y1="98404" x2="66242" y2="98404"/>
                        <a14:foregroundMark x1="75159" y1="97340" x2="75159" y2="97340"/>
                        <a14:foregroundMark x1="82166" y1="96809" x2="82166" y2="96809"/>
                        <a14:foregroundMark x1="84713" y1="51596" x2="84713" y2="51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81" y="980103"/>
            <a:ext cx="1650123" cy="1531875"/>
          </a:xfrm>
          <a:prstGeom prst="rect">
            <a:avLst/>
          </a:prstGeom>
        </p:spPr>
      </p:pic>
      <p:sp>
        <p:nvSpPr>
          <p:cNvPr id="16" name="กล่องข้อความ 15"/>
          <p:cNvSpPr txBox="1"/>
          <p:nvPr/>
        </p:nvSpPr>
        <p:spPr>
          <a:xfrm>
            <a:off x="4351283" y="295438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ภาพนี้เป็นภาพของอุปกรณ์คอมพิวเตอร์ใด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7" name="สี่เหลี่ยมผืนผ้ามุมมน 16">
            <a:hlinkClick r:id="" action="ppaction://hlinkshowjump?jump=nextslide"/>
          </p:cNvPr>
          <p:cNvSpPr/>
          <p:nvPr/>
        </p:nvSpPr>
        <p:spPr>
          <a:xfrm>
            <a:off x="6420254" y="1461613"/>
            <a:ext cx="1228729" cy="46110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คำอธิบาย</a:t>
            </a:r>
            <a:endParaRPr lang="en-US" sz="24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4974098" y="2575051"/>
            <a:ext cx="1723697" cy="650777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หูฟัง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4953081" y="3268008"/>
            <a:ext cx="1723697" cy="650777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ซีพียู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4974098" y="3970902"/>
            <a:ext cx="1723697" cy="650777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err="1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เค</a:t>
            </a:r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สคอมพิวเตอร์</a:t>
            </a:r>
            <a:endParaRPr lang="en-US" sz="24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857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738" y="2520638"/>
            <a:ext cx="654516" cy="748019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41818" y1="46448" x2="41818" y2="46448"/>
                        <a14:backgroundMark x1="35636" y1="71038" x2="35636" y2="71038"/>
                        <a14:backgroundMark x1="31636" y1="66667" x2="31636" y2="66667"/>
                        <a14:backgroundMark x1="45091" y1="85246" x2="45091" y2="85246"/>
                        <a14:backgroundMark x1="56000" y1="21858" x2="56000" y2="21858"/>
                        <a14:backgroundMark x1="72727" y1="26230" x2="72727" y2="26230"/>
                        <a14:backgroundMark x1="30182" y1="61749" x2="30182" y2="61749"/>
                        <a14:backgroundMark x1="27273" y1="45902" x2="27273" y2="45902"/>
                        <a14:backgroundMark x1="44364" y1="82514" x2="44364" y2="82514"/>
                        <a14:backgroundMark x1="41455" y1="81967" x2="41455" y2="81967"/>
                        <a14:backgroundMark x1="41455" y1="82514" x2="41818" y2="84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472" y="3692120"/>
            <a:ext cx="1534511" cy="1021148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857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20" y="3225828"/>
            <a:ext cx="654516" cy="748019"/>
          </a:xfrm>
          <a:prstGeom prst="rect">
            <a:avLst/>
          </a:prstGeom>
        </p:spPr>
      </p:pic>
      <p:sp>
        <p:nvSpPr>
          <p:cNvPr id="24" name="วงรี 23"/>
          <p:cNvSpPr/>
          <p:nvPr/>
        </p:nvSpPr>
        <p:spPr>
          <a:xfrm>
            <a:off x="7816645" y="787763"/>
            <a:ext cx="1019840" cy="9784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1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คะแนน</a:t>
            </a:r>
            <a:endParaRPr lang="en-US" sz="1400" b="1" dirty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513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2420" y1="64362" x2="62420" y2="64362"/>
                        <a14:foregroundMark x1="57325" y1="70213" x2="57325" y2="70213"/>
                        <a14:foregroundMark x1="69427" y1="45213" x2="69427" y2="45213"/>
                        <a14:foregroundMark x1="84076" y1="22872" x2="84076" y2="22872"/>
                        <a14:foregroundMark x1="84076" y1="31915" x2="84076" y2="31915"/>
                        <a14:foregroundMark x1="84076" y1="31915" x2="84076" y2="31915"/>
                        <a14:foregroundMark x1="66242" y1="98404" x2="66242" y2="98404"/>
                        <a14:foregroundMark x1="75159" y1="97340" x2="75159" y2="97340"/>
                        <a14:foregroundMark x1="82166" y1="96809" x2="82166" y2="96809"/>
                        <a14:foregroundMark x1="84713" y1="51596" x2="84713" y2="51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93" y="391524"/>
            <a:ext cx="2436069" cy="2719538"/>
          </a:xfrm>
          <a:prstGeom prst="rect">
            <a:avLst/>
          </a:prstGeom>
        </p:spPr>
      </p:pic>
      <p:sp>
        <p:nvSpPr>
          <p:cNvPr id="3" name="ลูกศรขวาท้ายขีด 2">
            <a:hlinkClick r:id="" action="ppaction://hlinkshowjump?jump=previousslide"/>
          </p:cNvPr>
          <p:cNvSpPr/>
          <p:nvPr/>
        </p:nvSpPr>
        <p:spPr>
          <a:xfrm rot="10800000">
            <a:off x="538652" y="3733695"/>
            <a:ext cx="1455175" cy="1229033"/>
          </a:xfrm>
          <a:prstGeom prst="stripedRightArrow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กล่องข้อความ 3">
            <a:hlinkClick r:id="" action="ppaction://hlinkshowjump?jump=previousslide"/>
          </p:cNvPr>
          <p:cNvSpPr txBox="1"/>
          <p:nvPr/>
        </p:nvSpPr>
        <p:spPr>
          <a:xfrm>
            <a:off x="751228" y="4068651"/>
            <a:ext cx="126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ย้อนกลับ</a:t>
            </a:r>
            <a:endParaRPr lang="en-US" sz="2800" b="1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5" name="ลูกศรขวาท้ายขีด 4">
            <a:hlinkClick r:id="" action="ppaction://hlinkshowjump?jump=nextslide"/>
          </p:cNvPr>
          <p:cNvSpPr/>
          <p:nvPr/>
        </p:nvSpPr>
        <p:spPr>
          <a:xfrm>
            <a:off x="6955642" y="3733695"/>
            <a:ext cx="1455175" cy="1229033"/>
          </a:xfrm>
          <a:prstGeom prst="stripedRightArrow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กล่องข้อความ 5">
            <a:hlinkClick r:id="" action="ppaction://hlinkshowjump?jump=nextslide"/>
          </p:cNvPr>
          <p:cNvSpPr txBox="1"/>
          <p:nvPr/>
        </p:nvSpPr>
        <p:spPr>
          <a:xfrm>
            <a:off x="7142456" y="4076769"/>
            <a:ext cx="126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ข้อถัดไป</a:t>
            </a:r>
            <a:endParaRPr lang="en-US" sz="2800" b="1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2668610" y="726641"/>
            <a:ext cx="62000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Case</a:t>
            </a:r>
            <a:r>
              <a:rPr lang="en-US" sz="2400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หรือ "</a:t>
            </a:r>
            <a:r>
              <a:rPr lang="th-TH" sz="2400" b="1" dirty="0" err="1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เค</a:t>
            </a:r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ส" คือ ตัวถังหรือตัวกล่องคอมพิวเตอร์ หลายคนจะเรียกว่าซีพียูเนื่องจากเข้าใจผิด สำหรับ</a:t>
            </a:r>
            <a:r>
              <a:rPr lang="th-TH" sz="2400" b="1" dirty="0" err="1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เค</a:t>
            </a:r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สน</a:t>
            </a:r>
            <a:r>
              <a:rPr lang="th-TH" sz="2400" b="1" dirty="0" err="1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ั้น</a:t>
            </a:r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ใช้สำหรับบรรจุ</a:t>
            </a:r>
            <a:b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อุปกรณ์</a:t>
            </a:r>
            <a:r>
              <a:rPr lang="th-TH" sz="2400" b="1" dirty="0" err="1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อิเลคทรอนิคส์</a:t>
            </a:r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หลักของคอมพิวเตอร์เอาไว้ข้างใน เช่น </a:t>
            </a:r>
            <a:r>
              <a:rPr lang="en-US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CPU </a:t>
            </a:r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เมนบอร์ด การ์ดจอ ฮาร์ดดิสก์ พัดลม ระบายความร้อน และที่ขาดไม่ได้ก็คือ </a:t>
            </a:r>
            <a:r>
              <a:rPr lang="en-US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Power Supply </a:t>
            </a:r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ซึ่งจะมีติดอยู่ใน</a:t>
            </a:r>
            <a:r>
              <a:rPr lang="th-TH" sz="2400" b="1" dirty="0" err="1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เค</a:t>
            </a:r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สเรียบร้อย</a:t>
            </a:r>
            <a:endParaRPr lang="en-US" sz="24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484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44" y="1224883"/>
            <a:ext cx="2143125" cy="2143125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04803" y="3789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629103" y="378942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53403" y="378942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4803" y="14714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629103" y="14714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953403" y="14714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6</a:t>
            </a:r>
            <a:endParaRPr lang="en-US" sz="36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04803" y="2563945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7</a:t>
            </a:r>
            <a:endParaRPr lang="en-US" sz="3600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629103" y="25639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8</a:t>
            </a:r>
            <a:endParaRPr lang="en-US" sz="3600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953403" y="25639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9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04803" y="3656445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10</a:t>
            </a:r>
            <a:endParaRPr lang="en-US" sz="3600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629103" y="36564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11</a:t>
            </a:r>
            <a:endParaRPr lang="en-US" sz="3600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953403" y="36564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12</a:t>
            </a:r>
            <a:endParaRPr lang="en-US" sz="3600" dirty="0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4351283" y="472415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ภาพนี้เป็นภาพของอุปกรณ์คอมพิวเตอร์ใด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5090730" y="2626562"/>
            <a:ext cx="1723697" cy="650777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หูฟัง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5090730" y="3354150"/>
            <a:ext cx="1723697" cy="65077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ซีพียู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5090729" y="4090344"/>
            <a:ext cx="1723697" cy="6507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ฮาร์ดดิสก์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46" y="1260703"/>
            <a:ext cx="1365859" cy="1365859"/>
          </a:xfrm>
          <a:prstGeom prst="rect">
            <a:avLst/>
          </a:prstGeom>
        </p:spPr>
      </p:pic>
      <p:sp>
        <p:nvSpPr>
          <p:cNvPr id="20" name="สี่เหลี่ยมผืนผ้ามุมมน 19">
            <a:hlinkClick r:id="" action="ppaction://hlinkshowjump?jump=nextslide"/>
          </p:cNvPr>
          <p:cNvSpPr/>
          <p:nvPr/>
        </p:nvSpPr>
        <p:spPr>
          <a:xfrm>
            <a:off x="6095325" y="1638588"/>
            <a:ext cx="1228729" cy="46110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คำอธิบาย</a:t>
            </a:r>
            <a:endParaRPr lang="en-US" sz="24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41818" y1="46448" x2="41818" y2="46448"/>
                        <a14:backgroundMark x1="35636" y1="71038" x2="35636" y2="71038"/>
                        <a14:backgroundMark x1="31636" y1="66667" x2="31636" y2="66667"/>
                        <a14:backgroundMark x1="45091" y1="85246" x2="45091" y2="85246"/>
                        <a14:backgroundMark x1="56000" y1="21858" x2="56000" y2="21858"/>
                        <a14:backgroundMark x1="72727" y1="26230" x2="72727" y2="26230"/>
                        <a14:backgroundMark x1="30182" y1="61749" x2="30182" y2="61749"/>
                        <a14:backgroundMark x1="27273" y1="45902" x2="27273" y2="45902"/>
                        <a14:backgroundMark x1="44364" y1="82514" x2="44364" y2="82514"/>
                        <a14:backgroundMark x1="41455" y1="81967" x2="41455" y2="81967"/>
                        <a14:backgroundMark x1="41455" y1="82514" x2="41818" y2="84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70" y="2165857"/>
            <a:ext cx="1534511" cy="1021148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857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67" y="3305529"/>
            <a:ext cx="654516" cy="748019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857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79" y="4041722"/>
            <a:ext cx="654516" cy="748019"/>
          </a:xfrm>
          <a:prstGeom prst="rect">
            <a:avLst/>
          </a:prstGeom>
        </p:spPr>
      </p:pic>
      <p:sp>
        <p:nvSpPr>
          <p:cNvPr id="24" name="วงรี 23"/>
          <p:cNvSpPr/>
          <p:nvPr/>
        </p:nvSpPr>
        <p:spPr>
          <a:xfrm>
            <a:off x="7641946" y="965215"/>
            <a:ext cx="1019840" cy="9784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1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คะแนน</a:t>
            </a:r>
            <a:endParaRPr lang="en-US" sz="1400" b="1" dirty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2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24" y="0"/>
            <a:ext cx="2476901" cy="2476901"/>
          </a:xfrm>
          <a:prstGeom prst="rect">
            <a:avLst/>
          </a:prstGeom>
        </p:spPr>
      </p:pic>
      <p:sp>
        <p:nvSpPr>
          <p:cNvPr id="3" name="ลูกศรขวาท้ายขีด 2">
            <a:hlinkClick r:id="" action="ppaction://hlinkshowjump?jump=previousslide"/>
          </p:cNvPr>
          <p:cNvSpPr/>
          <p:nvPr/>
        </p:nvSpPr>
        <p:spPr>
          <a:xfrm rot="10800000">
            <a:off x="538652" y="3733695"/>
            <a:ext cx="1455175" cy="1229033"/>
          </a:xfrm>
          <a:prstGeom prst="stripedRightArrow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กล่องข้อความ 3">
            <a:hlinkClick r:id="" action="ppaction://hlinkshowjump?jump=previousslide"/>
          </p:cNvPr>
          <p:cNvSpPr txBox="1"/>
          <p:nvPr/>
        </p:nvSpPr>
        <p:spPr>
          <a:xfrm>
            <a:off x="751228" y="4068651"/>
            <a:ext cx="126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ย้อนกลับ</a:t>
            </a:r>
            <a:endParaRPr lang="en-US" sz="2800" b="1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5" name="ลูกศรขวาท้ายขีด 4">
            <a:hlinkClick r:id="" action="ppaction://hlinkshowjump?jump=nextslide"/>
          </p:cNvPr>
          <p:cNvSpPr/>
          <p:nvPr/>
        </p:nvSpPr>
        <p:spPr>
          <a:xfrm>
            <a:off x="6955642" y="3733695"/>
            <a:ext cx="1455175" cy="1229033"/>
          </a:xfrm>
          <a:prstGeom prst="stripedRightArrow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กล่องข้อความ 5">
            <a:hlinkClick r:id="" action="ppaction://hlinkshowjump?jump=nextslide"/>
          </p:cNvPr>
          <p:cNvSpPr txBox="1"/>
          <p:nvPr/>
        </p:nvSpPr>
        <p:spPr>
          <a:xfrm>
            <a:off x="7142456" y="4076769"/>
            <a:ext cx="126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ข้อถัดไป</a:t>
            </a:r>
            <a:endParaRPr lang="en-US" sz="2800" b="1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751228" y="2204343"/>
            <a:ext cx="78264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หูฟัง </a:t>
            </a:r>
            <a:r>
              <a:rPr lang="th-TH" sz="32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(</a:t>
            </a:r>
            <a:r>
              <a:rPr lang="en-US" sz="32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headphones</a:t>
            </a:r>
            <a:r>
              <a:rPr lang="en-US" sz="32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) </a:t>
            </a:r>
            <a: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เป็นอุปกรณ์เครื่องเสียงชนิดหนึ่ง จัดอยู่ในประเภทอุปกรณ์แสดงผลข้อมูลในรูปแบบเสียง โดยมีหน้าที่คล้ายกับลำโพงประกอบด้วยตัวหูฟัง จะได้ยินเสียงเมื่อนำไปครอบกับหู และไมโครโฟนขนาดเล็กในตัวสำหรับใช้สำหรับติดต่อสื่อสารเพื่อการพูดได้ เช่นทางโทรศัพท์คอมพิวเตอร์ เป็นต้น รวมถึงใช้เป็นสิ่งบันเทิงในการฟัง</a:t>
            </a:r>
            <a:endParaRPr lang="en-US" sz="24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261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4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" y="698551"/>
            <a:ext cx="2514600" cy="1819275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04803" y="3789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629103" y="378942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53403" y="378942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4803" y="14714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629103" y="14714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953403" y="14714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6</a:t>
            </a:r>
            <a:endParaRPr lang="en-US" sz="36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04803" y="2563945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7</a:t>
            </a:r>
            <a:endParaRPr lang="en-US" sz="3600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629103" y="25639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8</a:t>
            </a:r>
            <a:endParaRPr lang="en-US" sz="3600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953403" y="25639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9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04803" y="3656445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10</a:t>
            </a:r>
            <a:endParaRPr lang="en-US" sz="3600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629103" y="36564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11</a:t>
            </a:r>
            <a:endParaRPr lang="en-US" sz="3600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953403" y="36564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12</a:t>
            </a:r>
            <a:endParaRPr lang="en-US" sz="3600" dirty="0"/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47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28" y="1097880"/>
            <a:ext cx="1533832" cy="1158922"/>
          </a:xfrm>
          <a:prstGeom prst="rect">
            <a:avLst/>
          </a:prstGeom>
        </p:spPr>
      </p:pic>
      <p:sp>
        <p:nvSpPr>
          <p:cNvPr id="16" name="กล่องข้อความ 15"/>
          <p:cNvSpPr txBox="1"/>
          <p:nvPr/>
        </p:nvSpPr>
        <p:spPr>
          <a:xfrm>
            <a:off x="4351283" y="206948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ภาพนี้เป็นภาพของอุปกรณ์คอมพิวเตอร์ใด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7" name="สี่เหลี่ยมผืนผ้ามุมมน 16">
            <a:hlinkClick r:id="" action="ppaction://hlinkshowjump?jump=nextslide"/>
          </p:cNvPr>
          <p:cNvSpPr/>
          <p:nvPr/>
        </p:nvSpPr>
        <p:spPr>
          <a:xfrm>
            <a:off x="6355119" y="1472142"/>
            <a:ext cx="1228729" cy="46110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คำอธิบาย</a:t>
            </a:r>
            <a:endParaRPr lang="en-US" sz="24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5021901" y="2557737"/>
            <a:ext cx="1723697" cy="650777"/>
          </a:xfrm>
          <a:prstGeom prst="round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ซีพียู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5021901" y="3295156"/>
            <a:ext cx="1723697" cy="650777"/>
          </a:xfrm>
          <a:prstGeom prst="round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ฮาร์ดดิสก์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5021901" y="4032575"/>
            <a:ext cx="1723697" cy="650777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พัดลมซีพียู</a:t>
            </a:r>
            <a:endParaRPr lang="en-US" sz="24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41818" y1="46448" x2="41818" y2="46448"/>
                        <a14:backgroundMark x1="35636" y1="71038" x2="35636" y2="71038"/>
                        <a14:backgroundMark x1="31636" y1="66667" x2="31636" y2="66667"/>
                        <a14:backgroundMark x1="45091" y1="85246" x2="45091" y2="85246"/>
                        <a14:backgroundMark x1="56000" y1="21858" x2="56000" y2="21858"/>
                        <a14:backgroundMark x1="72727" y1="26230" x2="72727" y2="26230"/>
                        <a14:backgroundMark x1="30182" y1="61749" x2="30182" y2="61749"/>
                        <a14:backgroundMark x1="27273" y1="45902" x2="27273" y2="45902"/>
                        <a14:backgroundMark x1="44364" y1="82514" x2="44364" y2="82514"/>
                        <a14:backgroundMark x1="41455" y1="81967" x2="41455" y2="81967"/>
                        <a14:backgroundMark x1="41455" y1="82514" x2="41818" y2="84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837" y="2264177"/>
            <a:ext cx="1534511" cy="1021148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857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38" y="3236704"/>
            <a:ext cx="654516" cy="748019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857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38" y="3978629"/>
            <a:ext cx="654516" cy="748019"/>
          </a:xfrm>
          <a:prstGeom prst="rect">
            <a:avLst/>
          </a:prstGeom>
        </p:spPr>
      </p:pic>
      <p:sp>
        <p:nvSpPr>
          <p:cNvPr id="24" name="วงรี 23"/>
          <p:cNvSpPr/>
          <p:nvPr/>
        </p:nvSpPr>
        <p:spPr>
          <a:xfrm>
            <a:off x="7659329" y="637838"/>
            <a:ext cx="1019840" cy="9784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1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คะแนน</a:t>
            </a:r>
            <a:endParaRPr lang="en-US" sz="1400" b="1" dirty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23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47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7" y="251980"/>
            <a:ext cx="2261420" cy="1708668"/>
          </a:xfrm>
          <a:prstGeom prst="rect">
            <a:avLst/>
          </a:prstGeom>
        </p:spPr>
      </p:pic>
      <p:sp>
        <p:nvSpPr>
          <p:cNvPr id="3" name="ลูกศรขวาท้ายขีด 2">
            <a:hlinkClick r:id="" action="ppaction://hlinkshowjump?jump=previousslide"/>
          </p:cNvPr>
          <p:cNvSpPr/>
          <p:nvPr/>
        </p:nvSpPr>
        <p:spPr>
          <a:xfrm rot="10800000">
            <a:off x="538652" y="3733695"/>
            <a:ext cx="1455175" cy="1229033"/>
          </a:xfrm>
          <a:prstGeom prst="stripedRightArrow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กล่องข้อความ 3">
            <a:hlinkClick r:id="" action="ppaction://hlinkshowjump?jump=previousslide"/>
          </p:cNvPr>
          <p:cNvSpPr txBox="1"/>
          <p:nvPr/>
        </p:nvSpPr>
        <p:spPr>
          <a:xfrm>
            <a:off x="751228" y="4068651"/>
            <a:ext cx="126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ย้อนกลับ</a:t>
            </a:r>
            <a:endParaRPr lang="en-US" sz="2800" b="1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5" name="ลูกศรขวาท้ายขีด 4">
            <a:hlinkClick r:id="" action="ppaction://hlinkshowjump?jump=nextslide"/>
          </p:cNvPr>
          <p:cNvSpPr/>
          <p:nvPr/>
        </p:nvSpPr>
        <p:spPr>
          <a:xfrm>
            <a:off x="6955642" y="3733695"/>
            <a:ext cx="1455175" cy="1229033"/>
          </a:xfrm>
          <a:prstGeom prst="stripedRightArrow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กล่องข้อความ 5">
            <a:hlinkClick r:id="" action="ppaction://hlinkshowjump?jump=nextslide"/>
          </p:cNvPr>
          <p:cNvSpPr txBox="1"/>
          <p:nvPr/>
        </p:nvSpPr>
        <p:spPr>
          <a:xfrm>
            <a:off x="7142456" y="4076769"/>
            <a:ext cx="126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ข้อถัดไป</a:t>
            </a:r>
            <a:endParaRPr lang="en-US" sz="2800" b="1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50076" y="2066578"/>
            <a:ext cx="76789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ซีพียู (</a:t>
            </a:r>
            <a:r>
              <a:rPr lang="en-US" sz="28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CPU) </a:t>
            </a:r>
            <a: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หรือ </a:t>
            </a:r>
            <a:r>
              <a:rPr lang="th-TH" sz="2400" b="1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ไมโครโปรเซสเซอร์</a:t>
            </a:r>
            <a: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 (</a:t>
            </a:r>
            <a:r>
              <a:rPr lang="en-US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Microprocessor) </a:t>
            </a:r>
            <a: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นั้น ย่อมาจากคำว่า </a:t>
            </a:r>
            <a:r>
              <a:rPr lang="en-US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Central Processing Unit </a:t>
            </a:r>
            <a: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ซึ่งหมายความว่าเป็นหน่วยประมวลผลกลาง ซึ่งเปรียบเสมือนสมองของคอมพิวเตอร์ในการทำหน้าที่ตัดสินใจหรือคำนวณ จากคำสั่งที่ได้รับมา ถือเป็นหัวใจหลักในการประมวลผลของคอมพิวเตอร์</a:t>
            </a:r>
            <a:endParaRPr lang="en-US" sz="24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15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" y="2069029"/>
            <a:ext cx="2565493" cy="2152096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304803" y="3789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29103" y="378942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953403" y="378942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04803" y="14714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629103" y="14714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953403" y="14714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6</a:t>
            </a:r>
            <a:endParaRPr lang="en-US" sz="3600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04803" y="2563945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7</a:t>
            </a:r>
            <a:endParaRPr lang="en-US" sz="3600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629103" y="25639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8</a:t>
            </a:r>
            <a:endParaRPr lang="en-US" sz="3600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953403" y="25639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9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04803" y="3656445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10</a:t>
            </a:r>
            <a:endParaRPr lang="en-US" sz="3600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629103" y="36564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11</a:t>
            </a:r>
            <a:endParaRPr lang="en-US" sz="3600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953403" y="36564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12</a:t>
            </a:r>
            <a:endParaRPr lang="en-US" sz="3600" dirty="0"/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4351283" y="138124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ภาพนี้เป็นภาพของอุปกรณ์คอมพิวเตอร์ใด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20" y="1120411"/>
            <a:ext cx="1584251" cy="1328969"/>
          </a:xfrm>
          <a:prstGeom prst="rect">
            <a:avLst/>
          </a:prstGeom>
        </p:spPr>
      </p:pic>
      <p:sp>
        <p:nvSpPr>
          <p:cNvPr id="18" name="สี่เหลี่ยมผืนผ้ามุมมน 17">
            <a:hlinkClick r:id="" action="ppaction://hlinkshowjump?jump=nextslide"/>
          </p:cNvPr>
          <p:cNvSpPr/>
          <p:nvPr/>
        </p:nvSpPr>
        <p:spPr>
          <a:xfrm>
            <a:off x="6322145" y="1377635"/>
            <a:ext cx="1228729" cy="46110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คำอธิบาย</a:t>
            </a:r>
            <a:endParaRPr lang="en-US" sz="24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5024476" y="2574156"/>
            <a:ext cx="1723697" cy="650777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ซีพียู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5024474" y="3277673"/>
            <a:ext cx="1723697" cy="650777"/>
          </a:xfrm>
          <a:prstGeom prst="round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ฮาร์ดดิสก์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5024474" y="4011671"/>
            <a:ext cx="1723697" cy="650777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พัดลมซีพียู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22" name="รูปภาพ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41818" y1="46448" x2="41818" y2="46448"/>
                        <a14:backgroundMark x1="35636" y1="71038" x2="35636" y2="71038"/>
                        <a14:backgroundMark x1="31636" y1="66667" x2="31636" y2="66667"/>
                        <a14:backgroundMark x1="45091" y1="85246" x2="45091" y2="85246"/>
                        <a14:backgroundMark x1="56000" y1="21858" x2="56000" y2="21858"/>
                        <a14:backgroundMark x1="72727" y1="26230" x2="72727" y2="26230"/>
                        <a14:backgroundMark x1="30182" y1="61749" x2="30182" y2="61749"/>
                        <a14:backgroundMark x1="27273" y1="45902" x2="27273" y2="45902"/>
                        <a14:backgroundMark x1="44364" y1="82514" x2="44364" y2="82514"/>
                        <a14:backgroundMark x1="41455" y1="81967" x2="41455" y2="81967"/>
                        <a14:backgroundMark x1="41455" y1="82514" x2="41818" y2="84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63" y="2990523"/>
            <a:ext cx="1534511" cy="1021148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857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13" y="3981190"/>
            <a:ext cx="654516" cy="748019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857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72" y="2532033"/>
            <a:ext cx="654516" cy="748019"/>
          </a:xfrm>
          <a:prstGeom prst="rect">
            <a:avLst/>
          </a:prstGeom>
        </p:spPr>
      </p:pic>
      <p:sp>
        <p:nvSpPr>
          <p:cNvPr id="25" name="วงรี 24"/>
          <p:cNvSpPr/>
          <p:nvPr/>
        </p:nvSpPr>
        <p:spPr>
          <a:xfrm>
            <a:off x="7777316" y="658761"/>
            <a:ext cx="1019840" cy="9784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1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คะแนน</a:t>
            </a:r>
            <a:endParaRPr lang="en-US" sz="1400" b="1" dirty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42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กติกาการเล่น</a:t>
            </a:r>
            <a:endParaRPr lang="en-US" sz="4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ให้นักเรียนเปิดแผ่นป้ายเพื่อทายภาพอุปกรณ์คอมพิวเตอร์</a:t>
            </a:r>
            <a:br>
              <a:rPr lang="th-TH" sz="36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36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โดยครูจับสลากแผ่นป้าย </a:t>
            </a:r>
            <a:r>
              <a:rPr lang="en-US" sz="36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2 </a:t>
            </a:r>
            <a:r>
              <a:rPr lang="th-TH" sz="36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แผ่นป้าย </a:t>
            </a:r>
            <a:endParaRPr lang="en-US" sz="36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4" name="สี่เหลี่ยมผืนผ้ามุมมน 3">
            <a:hlinkClick r:id="" action="ppaction://hlinkshowjump?jump=nextslide"/>
          </p:cNvPr>
          <p:cNvSpPr/>
          <p:nvPr/>
        </p:nvSpPr>
        <p:spPr>
          <a:xfrm>
            <a:off x="2764465" y="2828261"/>
            <a:ext cx="3327991" cy="1105786"/>
          </a:xfrm>
          <a:prstGeom prst="roundRect">
            <a:avLst>
              <a:gd name="adj" fmla="val 2333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เริ่มเล่นเริ่มเรียน</a:t>
            </a:r>
            <a:endParaRPr lang="en-US" sz="40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609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39" y="185318"/>
            <a:ext cx="2366640" cy="1985286"/>
          </a:xfrm>
          <a:prstGeom prst="rect">
            <a:avLst/>
          </a:prstGeom>
        </p:spPr>
      </p:pic>
      <p:sp>
        <p:nvSpPr>
          <p:cNvPr id="3" name="ลูกศรขวาท้ายขีด 2">
            <a:hlinkClick r:id="" action="ppaction://hlinkshowjump?jump=previousslide"/>
          </p:cNvPr>
          <p:cNvSpPr/>
          <p:nvPr/>
        </p:nvSpPr>
        <p:spPr>
          <a:xfrm rot="10800000">
            <a:off x="538652" y="3733695"/>
            <a:ext cx="1455175" cy="1229033"/>
          </a:xfrm>
          <a:prstGeom prst="stripedRightArrow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กล่องข้อความ 3">
            <a:hlinkClick r:id="" action="ppaction://hlinkshowjump?jump=previousslide"/>
          </p:cNvPr>
          <p:cNvSpPr txBox="1"/>
          <p:nvPr/>
        </p:nvSpPr>
        <p:spPr>
          <a:xfrm>
            <a:off x="751228" y="4068651"/>
            <a:ext cx="126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ย้อนกลับ</a:t>
            </a:r>
            <a:endParaRPr lang="en-US" sz="2800" b="1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5" name="ลูกศรขวาท้ายขีด 4">
            <a:hlinkClick r:id="" action="ppaction://hlinkshowjump?jump=nextslide"/>
          </p:cNvPr>
          <p:cNvSpPr/>
          <p:nvPr/>
        </p:nvSpPr>
        <p:spPr>
          <a:xfrm>
            <a:off x="6955642" y="3733695"/>
            <a:ext cx="1455175" cy="1229033"/>
          </a:xfrm>
          <a:prstGeom prst="stripedRightArrow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กล่องข้อความ 5">
            <a:hlinkClick r:id="" action="ppaction://hlinkshowjump?jump=nextslide"/>
          </p:cNvPr>
          <p:cNvSpPr txBox="1"/>
          <p:nvPr/>
        </p:nvSpPr>
        <p:spPr>
          <a:xfrm>
            <a:off x="7142456" y="4076769"/>
            <a:ext cx="126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ข้อถัดไป</a:t>
            </a:r>
            <a:endParaRPr lang="en-US" sz="2800" b="1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25910" y="2057536"/>
            <a:ext cx="75849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Harddisk</a:t>
            </a:r>
            <a:r>
              <a:rPr lang="en-US" sz="40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 Drive (HDD</a:t>
            </a:r>
            <a:r>
              <a:rPr lang="en-US" sz="36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)</a:t>
            </a:r>
            <a:r>
              <a:rPr lang="en-US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คือ เป็นส่วนประกอบสำคัญของคอมพิวเตอร์ ที่ขาดไม่ได้ เพราะเป็นส่วนสำคัญที่ใช้ทำหรับเก็บข้อมูล</a:t>
            </a:r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ต่าง ๆ ของ</a:t>
            </a:r>
            <a: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คอมพิวเตอร์ เช่น ระบบปฏิบัติการ (</a:t>
            </a:r>
            <a:r>
              <a:rPr lang="en-US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Windows) </a:t>
            </a:r>
            <a: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หรือ ไฟล์รูป เพลง ไฟล์งาน หรือโปรแกรม</a:t>
            </a:r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ต่าง ๆ </a:t>
            </a:r>
            <a: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โดยอาศัยการเขียนข้อมูลลงบนจานแม่เหล็ก เพื่อเป็นการเก็บข้อมูล</a:t>
            </a:r>
            <a:endParaRPr lang="en-US" sz="24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71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8" y="1115088"/>
            <a:ext cx="2973130" cy="297313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04803" y="3789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629103" y="378942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53403" y="378942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4803" y="14714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629103" y="14714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953403" y="14714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6</a:t>
            </a:r>
            <a:endParaRPr lang="en-US" sz="36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04803" y="2563945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7</a:t>
            </a:r>
            <a:endParaRPr lang="en-US" sz="3600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629103" y="25639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8</a:t>
            </a:r>
            <a:endParaRPr lang="en-US" sz="3600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953403" y="25639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9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04803" y="3656445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10</a:t>
            </a:r>
            <a:endParaRPr lang="en-US" sz="3600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629103" y="36564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11</a:t>
            </a:r>
            <a:endParaRPr lang="en-US" sz="3600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953403" y="36564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12</a:t>
            </a:r>
            <a:endParaRPr lang="en-US" sz="3600" dirty="0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4351283" y="226613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ภาพนี้เป็นภาพของอุปกรณ์คอมพิวเตอร์ใด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02" y="1298808"/>
            <a:ext cx="1312573" cy="1312573"/>
          </a:xfrm>
          <a:prstGeom prst="rect">
            <a:avLst/>
          </a:prstGeom>
        </p:spPr>
      </p:pic>
      <p:sp>
        <p:nvSpPr>
          <p:cNvPr id="17" name="สี่เหลี่ยมผืนผ้ามุมมน 16">
            <a:hlinkClick r:id="" action="ppaction://hlinkshowjump?jump=nextslide"/>
          </p:cNvPr>
          <p:cNvSpPr/>
          <p:nvPr/>
        </p:nvSpPr>
        <p:spPr>
          <a:xfrm>
            <a:off x="6415890" y="1614506"/>
            <a:ext cx="1228729" cy="46110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คำอธิบาย</a:t>
            </a:r>
            <a:endParaRPr lang="en-US" sz="24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4692193" y="2611381"/>
            <a:ext cx="1723697" cy="650777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ฮาร์ดดิสก์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4692193" y="3317741"/>
            <a:ext cx="1723697" cy="650777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พัดลมซีพียู</a:t>
            </a:r>
            <a:endParaRPr lang="en-US" sz="24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4692192" y="4024101"/>
            <a:ext cx="1723697" cy="650777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ซีพียู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41818" y1="46448" x2="41818" y2="46448"/>
                        <a14:backgroundMark x1="35636" y1="71038" x2="35636" y2="71038"/>
                        <a14:backgroundMark x1="31636" y1="66667" x2="31636" y2="66667"/>
                        <a14:backgroundMark x1="45091" y1="85246" x2="45091" y2="85246"/>
                        <a14:backgroundMark x1="56000" y1="21858" x2="56000" y2="21858"/>
                        <a14:backgroundMark x1="72727" y1="26230" x2="72727" y2="26230"/>
                        <a14:backgroundMark x1="30182" y1="61749" x2="30182" y2="61749"/>
                        <a14:backgroundMark x1="27273" y1="45902" x2="27273" y2="45902"/>
                        <a14:backgroundMark x1="44364" y1="82514" x2="44364" y2="82514"/>
                        <a14:backgroundMark x1="41455" y1="81967" x2="41455" y2="81967"/>
                        <a14:backgroundMark x1="41455" y1="82514" x2="41818" y2="84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019" y="3064158"/>
            <a:ext cx="1534511" cy="1021148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857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41" y="2562759"/>
            <a:ext cx="654516" cy="748019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857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41" y="4006083"/>
            <a:ext cx="654516" cy="748019"/>
          </a:xfrm>
          <a:prstGeom prst="rect">
            <a:avLst/>
          </a:prstGeom>
        </p:spPr>
      </p:pic>
      <p:sp>
        <p:nvSpPr>
          <p:cNvPr id="24" name="วงรี 23"/>
          <p:cNvSpPr/>
          <p:nvPr/>
        </p:nvSpPr>
        <p:spPr>
          <a:xfrm>
            <a:off x="7777316" y="658761"/>
            <a:ext cx="1019840" cy="9784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1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คะแนน</a:t>
            </a:r>
            <a:endParaRPr lang="en-US" sz="1400" b="1" dirty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203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30" y="158275"/>
            <a:ext cx="2145112" cy="2145112"/>
          </a:xfrm>
          <a:prstGeom prst="rect">
            <a:avLst/>
          </a:prstGeom>
        </p:spPr>
      </p:pic>
      <p:sp>
        <p:nvSpPr>
          <p:cNvPr id="3" name="ลูกศรขวาท้ายขีด 2">
            <a:hlinkClick r:id="" action="ppaction://hlinkshowjump?jump=previousslide"/>
          </p:cNvPr>
          <p:cNvSpPr/>
          <p:nvPr/>
        </p:nvSpPr>
        <p:spPr>
          <a:xfrm rot="10800000">
            <a:off x="538652" y="3733695"/>
            <a:ext cx="1455175" cy="1229033"/>
          </a:xfrm>
          <a:prstGeom prst="stripedRightArrow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กล่องข้อความ 3">
            <a:hlinkClick r:id="" action="ppaction://hlinkshowjump?jump=previousslide"/>
          </p:cNvPr>
          <p:cNvSpPr txBox="1"/>
          <p:nvPr/>
        </p:nvSpPr>
        <p:spPr>
          <a:xfrm>
            <a:off x="751228" y="4068651"/>
            <a:ext cx="126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ย้อนกลับ</a:t>
            </a:r>
            <a:endParaRPr lang="en-US" sz="2800" b="1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5" name="ลูกศรขวาท้ายขีด 4">
            <a:hlinkClick r:id="" action="ppaction://hlinkshowjump?jump=nextslide"/>
          </p:cNvPr>
          <p:cNvSpPr/>
          <p:nvPr/>
        </p:nvSpPr>
        <p:spPr>
          <a:xfrm>
            <a:off x="6955642" y="3733695"/>
            <a:ext cx="1455175" cy="1229033"/>
          </a:xfrm>
          <a:prstGeom prst="stripedRightArrow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กล่องข้อความ 5">
            <a:hlinkClick r:id="" action="ppaction://hlinkshowjump?jump=nextslide"/>
          </p:cNvPr>
          <p:cNvSpPr txBox="1"/>
          <p:nvPr/>
        </p:nvSpPr>
        <p:spPr>
          <a:xfrm>
            <a:off x="7142456" y="4076769"/>
            <a:ext cx="126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ข้อถัดไป</a:t>
            </a:r>
            <a:endParaRPr lang="en-US" sz="2800" b="1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658761" y="2664598"/>
            <a:ext cx="8190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พัดลมซีพียู (</a:t>
            </a:r>
            <a:r>
              <a:rPr lang="en-US" sz="4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CPU Fan) </a:t>
            </a:r>
            <a:r>
              <a:rPr lang="th-TH" sz="3200" b="1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ทํ</a:t>
            </a:r>
            <a:r>
              <a:rPr lang="th-TH" sz="32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าหน้าที่ระบายความร้อนออกจากตัวซีพียู</a:t>
            </a:r>
            <a:endParaRPr lang="en-US" sz="32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579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875071" y="973393"/>
            <a:ext cx="75610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จบเกม</a:t>
            </a:r>
          </a:p>
          <a:p>
            <a:r>
              <a:rPr lang="th-TH" sz="96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เก่งมากค่ะเด็ก ๆ </a:t>
            </a:r>
            <a:endParaRPr lang="en-US" sz="96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91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24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4" y="988011"/>
            <a:ext cx="3668108" cy="3059545"/>
          </a:xfrm>
        </p:spPr>
      </p:pic>
      <p:sp>
        <p:nvSpPr>
          <p:cNvPr id="7" name="สี่เหลี่ยมผืนผ้า 6"/>
          <p:cNvSpPr/>
          <p:nvPr/>
        </p:nvSpPr>
        <p:spPr>
          <a:xfrm>
            <a:off x="346844" y="2738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671144" y="273842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2995444" y="273842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346844" y="13663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1671144" y="13663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2995444" y="13663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6</a:t>
            </a:r>
            <a:endParaRPr lang="en-US" sz="3600" dirty="0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46844" y="2458845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7</a:t>
            </a:r>
            <a:endParaRPr lang="en-US" sz="3600" dirty="0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1671144" y="24588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8</a:t>
            </a:r>
            <a:endParaRPr lang="en-US" sz="3600" dirty="0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2995444" y="24588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9</a:t>
            </a: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346844" y="3551345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10</a:t>
            </a:r>
            <a:endParaRPr lang="en-US" sz="3600" dirty="0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671144" y="35513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11</a:t>
            </a:r>
            <a:endParaRPr lang="en-US" sz="3600" dirty="0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2995444" y="35513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12</a:t>
            </a:r>
            <a:endParaRPr lang="en-US" sz="3600" dirty="0"/>
          </a:p>
        </p:txBody>
      </p:sp>
      <p:sp>
        <p:nvSpPr>
          <p:cNvPr id="34" name="กล่องข้อความ 33"/>
          <p:cNvSpPr txBox="1"/>
          <p:nvPr/>
        </p:nvSpPr>
        <p:spPr>
          <a:xfrm>
            <a:off x="4332236" y="209161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ภาพนี้เป็นภาพของอุปกรณ์คอมพิวเตอร์ใด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5328742" y="2605354"/>
            <a:ext cx="1723697" cy="65077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จอภาพ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86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12" y="1255317"/>
            <a:ext cx="1881353" cy="154689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41818" y1="46448" x2="41818" y2="46448"/>
                        <a14:backgroundMark x1="35636" y1="71038" x2="35636" y2="71038"/>
                        <a14:backgroundMark x1="31636" y1="66667" x2="31636" y2="66667"/>
                        <a14:backgroundMark x1="45091" y1="85246" x2="45091" y2="85246"/>
                        <a14:backgroundMark x1="56000" y1="21858" x2="56000" y2="21858"/>
                        <a14:backgroundMark x1="72727" y1="26230" x2="72727" y2="26230"/>
                        <a14:backgroundMark x1="30182" y1="61749" x2="30182" y2="61749"/>
                        <a14:backgroundMark x1="27273" y1="45902" x2="27273" y2="45902"/>
                        <a14:backgroundMark x1="44364" y1="82514" x2="44364" y2="82514"/>
                        <a14:backgroundMark x1="41455" y1="81967" x2="41455" y2="81967"/>
                        <a14:backgroundMark x1="41455" y1="82514" x2="41818" y2="84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91" y="2325553"/>
            <a:ext cx="1534511" cy="1021148"/>
          </a:xfrm>
          <a:prstGeom prst="rect">
            <a:avLst/>
          </a:prstGeom>
        </p:spPr>
      </p:pic>
      <p:sp>
        <p:nvSpPr>
          <p:cNvPr id="9" name="สี่เหลี่ยมผืนผ้ามุมมน 8">
            <a:hlinkClick r:id="" action="ppaction://hlinkshowjump?jump=nextslide"/>
          </p:cNvPr>
          <p:cNvSpPr/>
          <p:nvPr/>
        </p:nvSpPr>
        <p:spPr>
          <a:xfrm>
            <a:off x="6761478" y="1680976"/>
            <a:ext cx="1228729" cy="46110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คำอธิบาย</a:t>
            </a:r>
            <a:endParaRPr lang="en-US" sz="24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5354523" y="3313527"/>
            <a:ext cx="1723697" cy="6507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เมาส์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42" name="สี่เหลี่ยมผืนผ้ามุมมน 41"/>
          <p:cNvSpPr/>
          <p:nvPr/>
        </p:nvSpPr>
        <p:spPr>
          <a:xfrm>
            <a:off x="5365039" y="4032210"/>
            <a:ext cx="1723697" cy="65077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แป้นพิมพ์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857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88" y="3287057"/>
            <a:ext cx="654516" cy="748019"/>
          </a:xfrm>
          <a:prstGeom prst="rect">
            <a:avLst/>
          </a:prstGeom>
        </p:spPr>
      </p:pic>
      <p:pic>
        <p:nvPicPr>
          <p:cNvPr id="43" name="รูปภาพ 4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857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78" y="4033283"/>
            <a:ext cx="654516" cy="748019"/>
          </a:xfrm>
          <a:prstGeom prst="rect">
            <a:avLst/>
          </a:prstGeom>
        </p:spPr>
      </p:pic>
      <p:sp>
        <p:nvSpPr>
          <p:cNvPr id="3" name="วงรี 2"/>
          <p:cNvSpPr/>
          <p:nvPr/>
        </p:nvSpPr>
        <p:spPr>
          <a:xfrm>
            <a:off x="7777316" y="658761"/>
            <a:ext cx="1019840" cy="9784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1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คะแนน</a:t>
            </a:r>
            <a:endParaRPr lang="en-US" sz="1400" b="1" dirty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211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9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416" y="430926"/>
            <a:ext cx="3952956" cy="2480440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735726" y="2911366"/>
            <a:ext cx="93453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จอภาพหรือมอนิเตอร์(</a:t>
            </a:r>
            <a:r>
              <a:rPr lang="en-US" sz="28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Monitor) </a:t>
            </a:r>
            <a: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ทำหน้าที่แสดงข้อมูลในขณะที่คอมพิวเตอร์กำลัง</a:t>
            </a:r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ทำงาน</a:t>
            </a:r>
            <a:b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เพื่อติดต่อและสื่อสารกัน</a:t>
            </a:r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ระหว่างคอมพิวเตอร์</a:t>
            </a:r>
            <a: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กับผู้ใช้</a:t>
            </a:r>
            <a:endParaRPr lang="en-US" sz="24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6" name="ลูกศรขวาท้ายขีด 5">
            <a:hlinkClick r:id="" action="ppaction://hlinkshowjump?jump=previousslide"/>
          </p:cNvPr>
          <p:cNvSpPr/>
          <p:nvPr/>
        </p:nvSpPr>
        <p:spPr>
          <a:xfrm rot="10800000">
            <a:off x="538652" y="3733695"/>
            <a:ext cx="1455175" cy="1229033"/>
          </a:xfrm>
          <a:prstGeom prst="stripedRightArrow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hlinkClick r:id="" action="ppaction://hlinkshowjump?jump=previousslide"/>
          </p:cNvPr>
          <p:cNvSpPr txBox="1"/>
          <p:nvPr/>
        </p:nvSpPr>
        <p:spPr>
          <a:xfrm>
            <a:off x="751228" y="4068651"/>
            <a:ext cx="126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ย้อนกลับ</a:t>
            </a:r>
            <a:endParaRPr lang="en-US" sz="2800" b="1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8" name="ลูกศรขวาท้ายขีด 7">
            <a:hlinkClick r:id="" action="ppaction://hlinkshowjump?jump=nextslide"/>
          </p:cNvPr>
          <p:cNvSpPr/>
          <p:nvPr/>
        </p:nvSpPr>
        <p:spPr>
          <a:xfrm>
            <a:off x="6955642" y="3733695"/>
            <a:ext cx="1455175" cy="1229033"/>
          </a:xfrm>
          <a:prstGeom prst="stripedRightArrow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กล่องข้อความ 8">
            <a:hlinkClick r:id="" action="ppaction://hlinkshowjump?jump=nextslide"/>
          </p:cNvPr>
          <p:cNvSpPr txBox="1"/>
          <p:nvPr/>
        </p:nvSpPr>
        <p:spPr>
          <a:xfrm>
            <a:off x="7142456" y="4076769"/>
            <a:ext cx="126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ข้อถัดไป</a:t>
            </a:r>
            <a:endParaRPr lang="en-US" sz="2800" b="1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721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4" b="100000" l="0" r="100000">
                        <a14:foregroundMark x1="10638" y1="10458" x2="10638" y2="10458"/>
                        <a14:foregroundMark x1="13070" y1="10458" x2="13070" y2="10458"/>
                        <a14:foregroundMark x1="15502" y1="11765" x2="15502" y2="11765"/>
                        <a14:foregroundMark x1="18845" y1="11111" x2="18845" y2="11111"/>
                        <a14:foregroundMark x1="14590" y1="10458" x2="14590" y2="10458"/>
                        <a14:foregroundMark x1="11246" y1="7843" x2="11246" y2="7843"/>
                        <a14:foregroundMark x1="36778" y1="13725" x2="36778" y2="13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2" y="2221460"/>
            <a:ext cx="3133725" cy="1457325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46844" y="2738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671144" y="2738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95444" y="2738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6844" y="13663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671144" y="13663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5</a:t>
            </a:r>
            <a:endParaRPr lang="en-US" sz="36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995444" y="13663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6</a:t>
            </a:r>
            <a:endParaRPr lang="en-US" sz="36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46844" y="2458845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7</a:t>
            </a:r>
            <a:endParaRPr lang="en-US" sz="3600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671144" y="2458845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8</a:t>
            </a:r>
            <a:endParaRPr lang="en-US" sz="3600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995444" y="2458845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9</a:t>
            </a:r>
            <a:endParaRPr lang="en-US" sz="3600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46844" y="3551346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10</a:t>
            </a:r>
            <a:endParaRPr lang="en-US" sz="3600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671144" y="3551346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11</a:t>
            </a:r>
            <a:endParaRPr lang="en-US" sz="3600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995444" y="3551346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12</a:t>
            </a:r>
            <a:endParaRPr lang="en-US" sz="3600" dirty="0"/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93" l="0" r="100000">
                        <a14:foregroundMark x1="10334" y1="8497" x2="10334" y2="8497"/>
                        <a14:foregroundMark x1="36778" y1="11765" x2="36778" y2="1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596" y="1300171"/>
            <a:ext cx="2449731" cy="1139237"/>
          </a:xfrm>
          <a:prstGeom prst="rect">
            <a:avLst/>
          </a:prstGeom>
        </p:spPr>
      </p:pic>
      <p:sp>
        <p:nvSpPr>
          <p:cNvPr id="16" name="สี่เหลี่ยมผืนผ้ามุมมน 15"/>
          <p:cNvSpPr/>
          <p:nvPr/>
        </p:nvSpPr>
        <p:spPr>
          <a:xfrm>
            <a:off x="5343891" y="3313446"/>
            <a:ext cx="1723697" cy="65077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แป้นพิมพ์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5333381" y="3997096"/>
            <a:ext cx="1723697" cy="6507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เมาส์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5333382" y="2646738"/>
            <a:ext cx="1723697" cy="6507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จอภาพ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41818" y1="46448" x2="41818" y2="46448"/>
                        <a14:backgroundMark x1="35636" y1="71038" x2="35636" y2="71038"/>
                        <a14:backgroundMark x1="31636" y1="66667" x2="31636" y2="66667"/>
                        <a14:backgroundMark x1="45091" y1="85246" x2="45091" y2="85246"/>
                        <a14:backgroundMark x1="56000" y1="21858" x2="56000" y2="21858"/>
                        <a14:backgroundMark x1="72727" y1="26230" x2="72727" y2="26230"/>
                        <a14:backgroundMark x1="30182" y1="61749" x2="30182" y2="61749"/>
                        <a14:backgroundMark x1="27273" y1="45902" x2="27273" y2="45902"/>
                        <a14:backgroundMark x1="44364" y1="82514" x2="44364" y2="82514"/>
                        <a14:backgroundMark x1="41455" y1="81967" x2="41455" y2="81967"/>
                        <a14:backgroundMark x1="41455" y1="82514" x2="41818" y2="84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955" y="3015235"/>
            <a:ext cx="1534511" cy="1021148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857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99" y="2494299"/>
            <a:ext cx="654516" cy="748019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857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953" y="4075670"/>
            <a:ext cx="654516" cy="748019"/>
          </a:xfrm>
          <a:prstGeom prst="rect">
            <a:avLst/>
          </a:prstGeom>
        </p:spPr>
      </p:pic>
      <p:sp>
        <p:nvSpPr>
          <p:cNvPr id="22" name="สี่เหลี่ยมผืนผ้ามุมมน 21">
            <a:hlinkClick r:id="" action="ppaction://hlinkshowjump?jump=nextslide"/>
          </p:cNvPr>
          <p:cNvSpPr/>
          <p:nvPr/>
        </p:nvSpPr>
        <p:spPr>
          <a:xfrm>
            <a:off x="7367195" y="1639236"/>
            <a:ext cx="1228729" cy="46110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คำอธิบาย</a:t>
            </a:r>
            <a:endParaRPr lang="en-US" sz="24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4328571" y="157017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ภาพนี้เป็นภาพของอุปกรณ์คอมพิวเตอร์ใด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4" name="วงรี 23"/>
          <p:cNvSpPr/>
          <p:nvPr/>
        </p:nvSpPr>
        <p:spPr>
          <a:xfrm>
            <a:off x="7777316" y="560441"/>
            <a:ext cx="1019840" cy="9784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1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คะแนน</a:t>
            </a:r>
            <a:endParaRPr lang="en-US" sz="1400" b="1" dirty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6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93" l="0" r="100000">
                        <a14:foregroundMark x1="10334" y1="8497" x2="10334" y2="8497"/>
                        <a14:foregroundMark x1="36778" y1="11765" x2="36778" y2="1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33" y="241300"/>
            <a:ext cx="3520966" cy="1688170"/>
          </a:xfrm>
          <a:prstGeom prst="rect">
            <a:avLst/>
          </a:prstGeom>
        </p:spPr>
      </p:pic>
      <p:sp>
        <p:nvSpPr>
          <p:cNvPr id="3" name="ลูกศรขวาท้ายขีด 2">
            <a:hlinkClick r:id="" action="ppaction://hlinkshowjump?jump=previousslide"/>
          </p:cNvPr>
          <p:cNvSpPr/>
          <p:nvPr/>
        </p:nvSpPr>
        <p:spPr>
          <a:xfrm rot="10800000">
            <a:off x="538652" y="3733695"/>
            <a:ext cx="1455175" cy="1229033"/>
          </a:xfrm>
          <a:prstGeom prst="stripedRightArrow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กล่องข้อความ 3">
            <a:hlinkClick r:id="" action="ppaction://hlinkshowjump?jump=previousslide"/>
          </p:cNvPr>
          <p:cNvSpPr txBox="1"/>
          <p:nvPr/>
        </p:nvSpPr>
        <p:spPr>
          <a:xfrm>
            <a:off x="751228" y="4068651"/>
            <a:ext cx="126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ย้อนกลับ</a:t>
            </a:r>
            <a:endParaRPr lang="en-US" sz="2800" b="1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5" name="ลูกศรขวาท้ายขีด 4">
            <a:hlinkClick r:id="" action="ppaction://hlinkshowjump?jump=nextslide"/>
          </p:cNvPr>
          <p:cNvSpPr/>
          <p:nvPr/>
        </p:nvSpPr>
        <p:spPr>
          <a:xfrm>
            <a:off x="6955642" y="3733695"/>
            <a:ext cx="1455175" cy="1229033"/>
          </a:xfrm>
          <a:prstGeom prst="stripedRightArrow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กล่องข้อความ 5">
            <a:hlinkClick r:id="" action="ppaction://hlinkshowjump?jump=nextslide"/>
          </p:cNvPr>
          <p:cNvSpPr txBox="1"/>
          <p:nvPr/>
        </p:nvSpPr>
        <p:spPr>
          <a:xfrm>
            <a:off x="7142456" y="4076769"/>
            <a:ext cx="126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ข้อถัดไป</a:t>
            </a:r>
            <a:endParaRPr lang="en-US" sz="2800" b="1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35311" y="1930942"/>
            <a:ext cx="801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u="sng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แป้นพิมพ์ หรือ คีย์บอร์ด (</a:t>
            </a:r>
            <a:r>
              <a:rPr lang="en-US" sz="2800" b="1" u="sng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keyboard)</a:t>
            </a:r>
            <a:r>
              <a:rPr lang="en-US" sz="28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 </a:t>
            </a:r>
            <a:br>
              <a:rPr lang="en-US" sz="28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ประกอบด้วย</a:t>
            </a:r>
            <a: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ปุ่มตัวอักษร ตัวเลข และสัญลักษณ์</a:t>
            </a:r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ต่าง ๆ </a:t>
            </a:r>
            <a:r>
              <a:rPr lang="th-TH" sz="2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เพื่อให้คุณสามารถใส่ข้อมูลเข้าสู่คอมพิวเตอร์ แป้นพิมพ์เป็นอุปกรณ์รับข้อมูลเบื้องต้น มีลักษณะการทำงานคล้ายคีย์บอร์ดของเครื่องพิมพ์ดีด แต่ได้เพิ่มปุ่มควบคุมเฉพาะสำหรับคอมพิวเตอร์</a:t>
            </a:r>
            <a:r>
              <a:rPr lang="th-TH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3200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25" b="100000" l="1786" r="100000">
                        <a14:foregroundMark x1="41518" y1="69061" x2="41518" y2="69061"/>
                        <a14:foregroundMark x1="41518" y1="69061" x2="41518" y2="69061"/>
                        <a14:foregroundMark x1="33036" y1="73481" x2="33036" y2="73481"/>
                        <a14:foregroundMark x1="29911" y1="69613" x2="29911" y2="69613"/>
                        <a14:foregroundMark x1="38839" y1="79006" x2="38839" y2="79006"/>
                        <a14:foregroundMark x1="69643" y1="58564" x2="69643" y2="58564"/>
                        <a14:foregroundMark x1="69643" y1="58564" x2="69643" y2="58564"/>
                        <a14:foregroundMark x1="73214" y1="70718" x2="73214" y2="70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8" y="2403421"/>
            <a:ext cx="3033018" cy="2450787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46844" y="410476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671144" y="410476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95444" y="410476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6844" y="1502977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671144" y="1502977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5</a:t>
            </a:r>
            <a:endParaRPr lang="en-US" sz="36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995444" y="1502977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6</a:t>
            </a:r>
            <a:endParaRPr lang="en-US" sz="36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46844" y="2595478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7</a:t>
            </a:r>
            <a:endParaRPr lang="en-US" sz="3600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671144" y="2595478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8</a:t>
            </a:r>
            <a:endParaRPr lang="en-US" sz="3600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995444" y="2595478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9</a:t>
            </a:r>
            <a:endParaRPr lang="en-US" sz="3600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46844" y="3687979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10</a:t>
            </a:r>
            <a:endParaRPr lang="en-US" sz="3600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671144" y="3687979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11</a:t>
            </a:r>
            <a:endParaRPr lang="en-US" sz="3600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995444" y="3687979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12</a:t>
            </a:r>
            <a:endParaRPr lang="en-US" sz="3600" dirty="0"/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4898594" y="2686968"/>
            <a:ext cx="1723697" cy="65077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ลำโพง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4898594" y="3411029"/>
            <a:ext cx="1723697" cy="65077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ซีพียู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4898594" y="4135090"/>
            <a:ext cx="1723697" cy="6507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เมาส์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857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33" y="3366918"/>
            <a:ext cx="654516" cy="748019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857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80" y="4169493"/>
            <a:ext cx="654516" cy="748019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41818" y1="46448" x2="41818" y2="46448"/>
                        <a14:backgroundMark x1="35636" y1="71038" x2="35636" y2="71038"/>
                        <a14:backgroundMark x1="31636" y1="66667" x2="31636" y2="66667"/>
                        <a14:backgroundMark x1="45091" y1="85246" x2="45091" y2="85246"/>
                        <a14:backgroundMark x1="56000" y1="21858" x2="56000" y2="21858"/>
                        <a14:backgroundMark x1="72727" y1="26230" x2="72727" y2="26230"/>
                        <a14:backgroundMark x1="30182" y1="61749" x2="30182" y2="61749"/>
                        <a14:backgroundMark x1="27273" y1="45902" x2="27273" y2="45902"/>
                        <a14:backgroundMark x1="44364" y1="82514" x2="44364" y2="82514"/>
                        <a14:backgroundMark x1="41455" y1="81967" x2="41455" y2="81967"/>
                        <a14:backgroundMark x1="41455" y1="82514" x2="41818" y2="84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035" y="2430393"/>
            <a:ext cx="1534511" cy="1021148"/>
          </a:xfrm>
          <a:prstGeom prst="rect">
            <a:avLst/>
          </a:prstGeom>
        </p:spPr>
      </p:pic>
      <p:sp>
        <p:nvSpPr>
          <p:cNvPr id="30" name="สี่เหลี่ยมผืนผ้ามุมมน 29">
            <a:hlinkClick r:id="" action="ppaction://hlinkshowjump?jump=nextslide"/>
          </p:cNvPr>
          <p:cNvSpPr/>
          <p:nvPr/>
        </p:nvSpPr>
        <p:spPr>
          <a:xfrm>
            <a:off x="6775181" y="1738199"/>
            <a:ext cx="1228729" cy="46110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คำอธิบาย</a:t>
            </a:r>
            <a:endParaRPr lang="en-US" sz="24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31" name="รูปภาพ 3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43" l="893" r="94643">
                        <a14:foregroundMark x1="30357" y1="76243" x2="30357" y2="76243"/>
                        <a14:foregroundMark x1="77679" y1="70718" x2="77679" y2="70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43" y="963031"/>
            <a:ext cx="2042797" cy="1650653"/>
          </a:xfrm>
          <a:prstGeom prst="rect">
            <a:avLst/>
          </a:prstGeom>
        </p:spPr>
      </p:pic>
      <p:sp>
        <p:nvSpPr>
          <p:cNvPr id="26" name="กล่องข้อความ 25"/>
          <p:cNvSpPr txBox="1"/>
          <p:nvPr/>
        </p:nvSpPr>
        <p:spPr>
          <a:xfrm>
            <a:off x="4456387" y="179004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ภาพนี้เป็นภาพของอุปกรณ์คอมพิวเตอร์ใด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32" name="วงรี 31"/>
          <p:cNvSpPr/>
          <p:nvPr/>
        </p:nvSpPr>
        <p:spPr>
          <a:xfrm>
            <a:off x="7777316" y="658761"/>
            <a:ext cx="1019840" cy="9784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1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คะแนน</a:t>
            </a:r>
            <a:endParaRPr lang="en-US" sz="1400" b="1" dirty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433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748" y="0"/>
            <a:ext cx="2892945" cy="2333297"/>
          </a:xfrm>
          <a:prstGeom prst="rect">
            <a:avLst/>
          </a:prstGeom>
        </p:spPr>
      </p:pic>
      <p:sp>
        <p:nvSpPr>
          <p:cNvPr id="3" name="ลูกศรขวาท้ายขีด 2">
            <a:hlinkClick r:id="" action="ppaction://hlinkshowjump?jump=previousslide"/>
          </p:cNvPr>
          <p:cNvSpPr/>
          <p:nvPr/>
        </p:nvSpPr>
        <p:spPr>
          <a:xfrm rot="10800000">
            <a:off x="538652" y="3733695"/>
            <a:ext cx="1455175" cy="1229033"/>
          </a:xfrm>
          <a:prstGeom prst="stripedRightArrow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กล่องข้อความ 3">
            <a:hlinkClick r:id="" action="ppaction://hlinkshowjump?jump=previousslide"/>
          </p:cNvPr>
          <p:cNvSpPr txBox="1"/>
          <p:nvPr/>
        </p:nvSpPr>
        <p:spPr>
          <a:xfrm>
            <a:off x="751228" y="4068651"/>
            <a:ext cx="126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ย้อนกลับ</a:t>
            </a:r>
            <a:endParaRPr lang="en-US" sz="2800" b="1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5" name="ลูกศรขวาท้ายขีด 4">
            <a:hlinkClick r:id="" action="ppaction://hlinkshowjump?jump=nextslide"/>
          </p:cNvPr>
          <p:cNvSpPr/>
          <p:nvPr/>
        </p:nvSpPr>
        <p:spPr>
          <a:xfrm>
            <a:off x="6955642" y="3733695"/>
            <a:ext cx="1455175" cy="1229033"/>
          </a:xfrm>
          <a:prstGeom prst="stripedRightArrow">
            <a:avLst/>
          </a:prstGeom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กล่องข้อความ 5">
            <a:hlinkClick r:id="" action="ppaction://hlinkshowjump?jump=nextslide"/>
          </p:cNvPr>
          <p:cNvSpPr txBox="1"/>
          <p:nvPr/>
        </p:nvSpPr>
        <p:spPr>
          <a:xfrm>
            <a:off x="7142456" y="4076769"/>
            <a:ext cx="126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ข้อถัดไป</a:t>
            </a:r>
            <a:endParaRPr lang="en-US" sz="2800" b="1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69215" y="2333297"/>
            <a:ext cx="7330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ลำโพง (</a:t>
            </a:r>
            <a:r>
              <a:rPr lang="en-US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Loudspeaker) </a:t>
            </a:r>
            <a:r>
              <a:rPr lang="th-TH" sz="1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ทำหน้าที่ถ่ายทอดและขยายสัญญาณเสียงจากอุปกรณ์กำเนิดเสียงภายในคอมพิวเตอร์เช่น ซาวด์การ์ดและชิป</a:t>
            </a:r>
            <a:r>
              <a:rPr lang="th-TH" sz="1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เสียง บน</a:t>
            </a:r>
            <a:r>
              <a:rPr lang="th-TH" sz="1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เมนบอร์ดไปยังผู้รับหรือผู้ใช้งานใน</a:t>
            </a:r>
            <a:r>
              <a:rPr lang="th-TH" sz="1800" b="1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ที่นี้</a:t>
            </a:r>
            <a:r>
              <a:rPr lang="th-TH" sz="1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จะขอพูดถึงแต่กับลำโพงแบบมัลติมีเดียที่ใช้กับคอมพิวเตอร์เท่านั้น โดยถือเป็นอีกส่วนประกอบหนึ่งสำคัญในระบบเสียงสำหรับชุดลำโพงแบบมัลติมีเดียที่ใช้กับคอมพิวเตอร์</a:t>
            </a:r>
            <a:endParaRPr lang="en-US" sz="18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142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32"/>
            <a:ext cx="9144000" cy="51435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477" y="194441"/>
            <a:ext cx="4677103" cy="4754617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346844" y="3789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71144" y="378942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995444" y="378942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46844" y="14714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671144" y="14714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995444" y="1471443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6</a:t>
            </a:r>
            <a:endParaRPr lang="en-US" sz="3600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46844" y="2563945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7</a:t>
            </a:r>
            <a:endParaRPr lang="en-US" sz="3600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671144" y="25639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8</a:t>
            </a:r>
            <a:endParaRPr lang="en-US" sz="3600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995444" y="25639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9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46844" y="3656445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10</a:t>
            </a:r>
            <a:endParaRPr lang="en-US" sz="3600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671144" y="36564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11</a:t>
            </a:r>
            <a:endParaRPr lang="en-US" sz="3600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995444" y="3656444"/>
            <a:ext cx="1324300" cy="10925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12</a:t>
            </a:r>
            <a:endParaRPr lang="en-US" sz="3600" dirty="0"/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6" b="98222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62" y="686946"/>
            <a:ext cx="1713185" cy="1713185"/>
          </a:xfrm>
          <a:prstGeom prst="rect">
            <a:avLst/>
          </a:prstGeom>
        </p:spPr>
      </p:pic>
      <p:sp>
        <p:nvSpPr>
          <p:cNvPr id="17" name="สี่เหลี่ยมผืนผ้ามุมมน 16">
            <a:hlinkClick r:id="" action="ppaction://hlinkshowjump?jump=nextslide"/>
          </p:cNvPr>
          <p:cNvSpPr/>
          <p:nvPr/>
        </p:nvSpPr>
        <p:spPr>
          <a:xfrm>
            <a:off x="6123091" y="1392776"/>
            <a:ext cx="1228729" cy="46110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คำอธิบาย</a:t>
            </a:r>
            <a:endParaRPr lang="en-US" sz="24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5013758" y="2538830"/>
            <a:ext cx="1723697" cy="6507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ซีพียู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5013758" y="3259994"/>
            <a:ext cx="1723697" cy="65077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หูฟัง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5013758" y="3981158"/>
            <a:ext cx="1723697" cy="65077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เมาส์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41818" y1="46448" x2="41818" y2="46448"/>
                        <a14:backgroundMark x1="35636" y1="71038" x2="35636" y2="71038"/>
                        <a14:backgroundMark x1="31636" y1="66667" x2="31636" y2="66667"/>
                        <a14:backgroundMark x1="45091" y1="85246" x2="45091" y2="85246"/>
                        <a14:backgroundMark x1="56000" y1="21858" x2="56000" y2="21858"/>
                        <a14:backgroundMark x1="72727" y1="26230" x2="72727" y2="26230"/>
                        <a14:backgroundMark x1="30182" y1="61749" x2="30182" y2="61749"/>
                        <a14:backgroundMark x1="27273" y1="45902" x2="27273" y2="45902"/>
                        <a14:backgroundMark x1="44364" y1="82514" x2="44364" y2="82514"/>
                        <a14:backgroundMark x1="41455" y1="81967" x2="41455" y2="81967"/>
                        <a14:backgroundMark x1="41455" y1="82514" x2="41818" y2="84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99" y="3760015"/>
            <a:ext cx="1534511" cy="1021148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857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57" y="3231344"/>
            <a:ext cx="654516" cy="748019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857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64" y="2448917"/>
            <a:ext cx="654516" cy="748019"/>
          </a:xfrm>
          <a:prstGeom prst="rect">
            <a:avLst/>
          </a:prstGeom>
        </p:spPr>
      </p:pic>
      <p:sp>
        <p:nvSpPr>
          <p:cNvPr id="24" name="กล่องข้อความ 23"/>
          <p:cNvSpPr txBox="1"/>
          <p:nvPr/>
        </p:nvSpPr>
        <p:spPr>
          <a:xfrm>
            <a:off x="4332236" y="182715"/>
            <a:ext cx="4687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ภาพนี้เป็นภาพของอุปกรณ์คอมพิวเตอร์ใด</a:t>
            </a:r>
            <a:endParaRPr lang="en-US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5" name="วงรี 24"/>
          <p:cNvSpPr/>
          <p:nvPr/>
        </p:nvSpPr>
        <p:spPr>
          <a:xfrm>
            <a:off x="7777316" y="658761"/>
            <a:ext cx="1019840" cy="9784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14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คะแนน</a:t>
            </a:r>
            <a:endParaRPr lang="en-US" sz="1400" b="1" dirty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713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5" grpId="0" animBg="1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1116</TotalTime>
  <Words>744</Words>
  <Application>Microsoft Office PowerPoint</Application>
  <PresentationFormat>นำเสนอทางหน้าจอ (16:9)</PresentationFormat>
  <Paragraphs>216</Paragraphs>
  <Slides>23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23</vt:i4>
      </vt:variant>
    </vt:vector>
  </HeadingPairs>
  <TitlesOfParts>
    <vt:vector size="31" baseType="lpstr">
      <vt:lpstr>Calibri Light</vt:lpstr>
      <vt:lpstr>Calibri</vt:lpstr>
      <vt:lpstr>Cordia New</vt:lpstr>
      <vt:lpstr>Angsana New</vt:lpstr>
      <vt:lpstr>TH Chakra Petch</vt:lpstr>
      <vt:lpstr>TH Kodchasal</vt:lpstr>
      <vt:lpstr>Arial</vt:lpstr>
      <vt:lpstr>ธีมของ Office</vt:lpstr>
      <vt:lpstr>อุปกรณ์คอมพิวเตอร์</vt:lpstr>
      <vt:lpstr>กติกาการเล่น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113</cp:revision>
  <dcterms:created xsi:type="dcterms:W3CDTF">2020-09-08T08:40:26Z</dcterms:created>
  <dcterms:modified xsi:type="dcterms:W3CDTF">2020-09-16T08:39:49Z</dcterms:modified>
</cp:coreProperties>
</file>